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01" r:id="rId14"/>
    <p:sldId id="270" r:id="rId15"/>
    <p:sldId id="271" r:id="rId16"/>
    <p:sldId id="272" r:id="rId17"/>
    <p:sldId id="273" r:id="rId18"/>
    <p:sldId id="275" r:id="rId19"/>
    <p:sldId id="276" r:id="rId20"/>
    <p:sldId id="302"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30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6F3575-82E7-47A9-B7F5-B9CFC44D0986}" type="datetimeFigureOut">
              <a:rPr lang="en-GB" smtClean="0"/>
              <a:t>14/11/2012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E1349F-A418-4DF9-BCD4-85BC6AEE216F}" type="slidenum">
              <a:rPr lang="en-GB" smtClean="0"/>
              <a:t>‹#›</a:t>
            </a:fld>
            <a:endParaRPr lang="en-GB"/>
          </a:p>
        </p:txBody>
      </p:sp>
    </p:spTree>
    <p:extLst>
      <p:ext uri="{BB962C8B-B14F-4D97-AF65-F5344CB8AC3E}">
        <p14:creationId xmlns:p14="http://schemas.microsoft.com/office/powerpoint/2010/main" val="2510597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8544FC-7588-4A1B-B4B5-5354510ABB68}" type="datetimeFigureOut">
              <a:rPr lang="en-GB" smtClean="0"/>
              <a:t>14/11/2012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85C0E2-C8BD-4B50-9C43-12E8F0EE2EB6}" type="slidenum">
              <a:rPr lang="en-GB" smtClean="0"/>
              <a:t>‹#›</a:t>
            </a:fld>
            <a:endParaRPr lang="en-GB"/>
          </a:p>
        </p:txBody>
      </p:sp>
    </p:spTree>
    <p:extLst>
      <p:ext uri="{BB962C8B-B14F-4D97-AF65-F5344CB8AC3E}">
        <p14:creationId xmlns:p14="http://schemas.microsoft.com/office/powerpoint/2010/main" val="225451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DD66F-AE07-4F2B-BBA1-BA0A7955525B}" type="slidenum">
              <a:rPr lang="en-US"/>
              <a:pPr/>
              <a:t>8</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15</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284F0A-EB5D-44A2-9B54-D74E8286E4AA}" type="datetimeFigureOut">
              <a:rPr lang="en-GB" smtClean="0"/>
              <a:t>14/11/2012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410042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84F0A-EB5D-44A2-9B54-D74E8286E4AA}" type="datetimeFigureOut">
              <a:rPr lang="en-GB" smtClean="0"/>
              <a:t>14/11/2012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682506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84F0A-EB5D-44A2-9B54-D74E8286E4AA}" type="datetimeFigureOut">
              <a:rPr lang="en-GB" smtClean="0"/>
              <a:t>14/11/2012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1253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84F0A-EB5D-44A2-9B54-D74E8286E4AA}" type="datetimeFigureOut">
              <a:rPr lang="en-GB" smtClean="0"/>
              <a:t>14/11/2012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373659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84F0A-EB5D-44A2-9B54-D74E8286E4AA}" type="datetimeFigureOut">
              <a:rPr lang="en-GB" smtClean="0"/>
              <a:t>14/11/2012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53577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284F0A-EB5D-44A2-9B54-D74E8286E4AA}" type="datetimeFigureOut">
              <a:rPr lang="en-GB" smtClean="0"/>
              <a:t>14/11/2012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197077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284F0A-EB5D-44A2-9B54-D74E8286E4AA}" type="datetimeFigureOut">
              <a:rPr lang="en-GB" smtClean="0"/>
              <a:t>14/11/2012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336379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284F0A-EB5D-44A2-9B54-D74E8286E4AA}" type="datetimeFigureOut">
              <a:rPr lang="en-GB" smtClean="0"/>
              <a:t>14/11/2012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177149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84F0A-EB5D-44A2-9B54-D74E8286E4AA}" type="datetimeFigureOut">
              <a:rPr lang="en-GB" smtClean="0"/>
              <a:t>14/11/2012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235317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84F0A-EB5D-44A2-9B54-D74E8286E4AA}" type="datetimeFigureOut">
              <a:rPr lang="en-GB" smtClean="0"/>
              <a:t>14/11/2012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374745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84F0A-EB5D-44A2-9B54-D74E8286E4AA}" type="datetimeFigureOut">
              <a:rPr lang="en-GB" smtClean="0"/>
              <a:t>14/11/2012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E73F5-A94E-475F-AC61-3941594A8BBA}" type="slidenum">
              <a:rPr lang="en-GB" smtClean="0"/>
              <a:t>‹#›</a:t>
            </a:fld>
            <a:endParaRPr lang="en-GB"/>
          </a:p>
        </p:txBody>
      </p:sp>
    </p:spTree>
    <p:extLst>
      <p:ext uri="{BB962C8B-B14F-4D97-AF65-F5344CB8AC3E}">
        <p14:creationId xmlns:p14="http://schemas.microsoft.com/office/powerpoint/2010/main" val="425799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84F0A-EB5D-44A2-9B54-D74E8286E4AA}" type="datetimeFigureOut">
              <a:rPr lang="en-GB" smtClean="0"/>
              <a:t>14/11/2012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73F5-A94E-475F-AC61-3941594A8BBA}" type="slidenum">
              <a:rPr lang="en-GB" smtClean="0"/>
              <a:t>‹#›</a:t>
            </a:fld>
            <a:endParaRPr lang="en-GB"/>
          </a:p>
        </p:txBody>
      </p:sp>
    </p:spTree>
    <p:extLst>
      <p:ext uri="{BB962C8B-B14F-4D97-AF65-F5344CB8AC3E}">
        <p14:creationId xmlns:p14="http://schemas.microsoft.com/office/powerpoint/2010/main" val="2927598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sz="2800" dirty="0" smtClean="0"/>
              <a:t>Measure what matters – to build stronger financial performance and to achieve financial stability under OFR</a:t>
            </a:r>
            <a:endParaRPr lang="en-GB" sz="2800" dirty="0"/>
          </a:p>
        </p:txBody>
      </p:sp>
      <p:sp>
        <p:nvSpPr>
          <p:cNvPr id="3" name="Subtitle 2"/>
          <p:cNvSpPr>
            <a:spLocks noGrp="1"/>
          </p:cNvSpPr>
          <p:nvPr>
            <p:ph type="subTitle" idx="1"/>
          </p:nvPr>
        </p:nvSpPr>
        <p:spPr>
          <a:xfrm>
            <a:off x="683568" y="4293096"/>
            <a:ext cx="7088832" cy="1800200"/>
          </a:xfrm>
        </p:spPr>
        <p:txBody>
          <a:bodyPr>
            <a:normAutofit/>
          </a:bodyPr>
          <a:lstStyle/>
          <a:p>
            <a:pPr algn="l">
              <a:lnSpc>
                <a:spcPct val="80000"/>
              </a:lnSpc>
            </a:pPr>
            <a:r>
              <a:rPr lang="en-US" sz="2400" dirty="0" smtClean="0"/>
              <a:t>Peter Scott</a:t>
            </a:r>
          </a:p>
          <a:p>
            <a:pPr algn="l">
              <a:lnSpc>
                <a:spcPct val="80000"/>
              </a:lnSpc>
            </a:pPr>
            <a:r>
              <a:rPr lang="en-US" sz="2400" dirty="0" smtClean="0"/>
              <a:t>Peter Scott Consulting</a:t>
            </a:r>
          </a:p>
          <a:p>
            <a:pPr algn="l">
              <a:lnSpc>
                <a:spcPct val="80000"/>
              </a:lnSpc>
            </a:pPr>
            <a:r>
              <a:rPr lang="en-US" sz="2400" dirty="0" smtClean="0"/>
              <a:t>www.peterscottconsult.co.uk</a:t>
            </a:r>
          </a:p>
          <a:p>
            <a:endParaRPr lang="en-GB" dirty="0"/>
          </a:p>
        </p:txBody>
      </p:sp>
    </p:spTree>
    <p:extLst>
      <p:ext uri="{BB962C8B-B14F-4D97-AF65-F5344CB8AC3E}">
        <p14:creationId xmlns:p14="http://schemas.microsoft.com/office/powerpoint/2010/main" val="708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360742"/>
            <a:ext cx="4572000" cy="4136517"/>
          </a:xfrm>
          <a:prstGeom prst="rect">
            <a:avLst/>
          </a:prstGeom>
        </p:spPr>
        <p:txBody>
          <a:bodyPr>
            <a:spAutoFit/>
          </a:bodyPr>
          <a:lstStyle/>
          <a:p>
            <a:pPr marL="342900" lvl="0" indent="-342900">
              <a:spcBef>
                <a:spcPct val="20000"/>
              </a:spcBef>
              <a:buFont typeface="Arial" pitchFamily="34" charset="0"/>
              <a:buChar char="•"/>
              <a:defRPr/>
            </a:pPr>
            <a:r>
              <a:rPr lang="en-US" kern="0" dirty="0">
                <a:solidFill>
                  <a:prstClr val="black"/>
                </a:solidFill>
              </a:rPr>
              <a:t>Did the SRA intend to use ‘</a:t>
            </a:r>
            <a:r>
              <a:rPr lang="en-US" b="1" kern="0" dirty="0">
                <a:solidFill>
                  <a:prstClr val="black"/>
                </a:solidFill>
              </a:rPr>
              <a:t>going concern’</a:t>
            </a:r>
            <a:r>
              <a:rPr lang="en-US" kern="0" dirty="0">
                <a:solidFill>
                  <a:prstClr val="black"/>
                </a:solidFill>
              </a:rPr>
              <a:t> in its technical accounting and audit sense, as defined by company law, and if so, what could be the implications of that for law firms?</a:t>
            </a:r>
          </a:p>
          <a:p>
            <a:pPr marL="342900" lvl="0" indent="-342900">
              <a:spcBef>
                <a:spcPct val="20000"/>
              </a:spcBef>
              <a:buFont typeface="Arial" pitchFamily="34" charset="0"/>
              <a:buChar char="•"/>
              <a:defRPr/>
            </a:pPr>
            <a:r>
              <a:rPr lang="en-US" kern="0" dirty="0">
                <a:solidFill>
                  <a:prstClr val="black"/>
                </a:solidFill>
              </a:rPr>
              <a:t>going concern" refers to the firm’s ability to continue functioning as a business entity</a:t>
            </a:r>
          </a:p>
          <a:p>
            <a:pPr marL="342900" lvl="0" indent="-342900">
              <a:spcBef>
                <a:spcPct val="20000"/>
              </a:spcBef>
              <a:buFont typeface="Arial" pitchFamily="34" charset="0"/>
              <a:buChar char="•"/>
              <a:defRPr/>
            </a:pPr>
            <a:r>
              <a:rPr lang="en-US" kern="0" dirty="0">
                <a:solidFill>
                  <a:prstClr val="black"/>
                </a:solidFill>
              </a:rPr>
              <a:t>the firm is a going concern, meaning it will continue in operation for the foreseeable future and will be able to realize assets and discharge liabilities in the normal course of operations</a:t>
            </a:r>
            <a:endParaRPr lang="en-GB" kern="0" dirty="0">
              <a:solidFill>
                <a:prstClr val="black"/>
              </a:solidFill>
            </a:endParaRPr>
          </a:p>
          <a:p>
            <a:pPr marL="342900" lvl="0" indent="-342900">
              <a:spcBef>
                <a:spcPct val="20000"/>
              </a:spcBef>
              <a:buFont typeface="Arial" pitchFamily="34" charset="0"/>
              <a:buChar char="•"/>
              <a:defRPr/>
            </a:pPr>
            <a:r>
              <a:rPr lang="en-GB" kern="0" dirty="0">
                <a:solidFill>
                  <a:prstClr val="black"/>
                </a:solidFill>
              </a:rPr>
              <a:t>I</a:t>
            </a:r>
            <a:r>
              <a:rPr lang="en-US" kern="0" dirty="0">
                <a:solidFill>
                  <a:prstClr val="black"/>
                </a:solidFill>
              </a:rPr>
              <a:t>f not intended to be used in its technical sense, then what does it mean? </a:t>
            </a:r>
            <a:endParaRPr lang="en-GB" kern="0" dirty="0">
              <a:solidFill>
                <a:prstClr val="black"/>
              </a:solidFill>
            </a:endParaRPr>
          </a:p>
        </p:txBody>
      </p:sp>
      <p:sp>
        <p:nvSpPr>
          <p:cNvPr id="6" name="Title 5"/>
          <p:cNvSpPr>
            <a:spLocks noGrp="1"/>
          </p:cNvSpPr>
          <p:nvPr>
            <p:ph type="title"/>
          </p:nvPr>
        </p:nvSpPr>
        <p:spPr>
          <a:xfrm>
            <a:off x="457200" y="274638"/>
            <a:ext cx="8229600" cy="778098"/>
          </a:xfrm>
        </p:spPr>
        <p:txBody>
          <a:bodyPr/>
          <a:lstStyle/>
          <a:p>
            <a:pPr algn="l"/>
            <a:r>
              <a:rPr lang="en-GB" dirty="0" smtClean="0"/>
              <a:t>‘Going concern’?</a:t>
            </a:r>
            <a:endParaRPr lang="en-GB" dirty="0"/>
          </a:p>
        </p:txBody>
      </p:sp>
    </p:spTree>
    <p:extLst>
      <p:ext uri="{BB962C8B-B14F-4D97-AF65-F5344CB8AC3E}">
        <p14:creationId xmlns:p14="http://schemas.microsoft.com/office/powerpoint/2010/main" val="242960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“Going concern” basis for an LLP or a company?</a:t>
            </a:r>
            <a:endParaRPr lang="en-GB" sz="2800" b="1" dirty="0"/>
          </a:p>
        </p:txBody>
      </p:sp>
      <p:sp>
        <p:nvSpPr>
          <p:cNvPr id="3" name="Content Placeholder 2"/>
          <p:cNvSpPr>
            <a:spLocks noGrp="1"/>
          </p:cNvSpPr>
          <p:nvPr>
            <p:ph idx="1"/>
          </p:nvPr>
        </p:nvSpPr>
        <p:spPr/>
        <p:txBody>
          <a:bodyPr>
            <a:normAutofit/>
          </a:bodyPr>
          <a:lstStyle/>
          <a:p>
            <a:pPr marL="0" indent="0">
              <a:buNone/>
            </a:pPr>
            <a:r>
              <a:rPr lang="en-GB" sz="1600" i="1" dirty="0" smtClean="0"/>
              <a:t>“In preparing these financial statements the management team of the LLP have carefully considered the application of the going concern concept.</a:t>
            </a:r>
          </a:p>
          <a:p>
            <a:pPr marL="0" indent="0">
              <a:buNone/>
            </a:pPr>
            <a:endParaRPr lang="en-GB" sz="1600" i="1" dirty="0"/>
          </a:p>
          <a:p>
            <a:pPr marL="0" indent="0">
              <a:buNone/>
            </a:pPr>
            <a:r>
              <a:rPr lang="en-GB" sz="1600" i="1" dirty="0" smtClean="0"/>
              <a:t>The LLP meets its day to day working capital requirements through overdraft and practice management facilities which have all been renewed until [          ]</a:t>
            </a:r>
          </a:p>
          <a:p>
            <a:pPr marL="0" indent="0">
              <a:buNone/>
            </a:pPr>
            <a:r>
              <a:rPr lang="en-GB" sz="1600" i="1" dirty="0" smtClean="0"/>
              <a:t>The forecasts and projections of the business, taking account of reasonably foreseeable changes in trading performance, indicate that we should be able to operate comfortably within the level of our facilities.</a:t>
            </a:r>
          </a:p>
          <a:p>
            <a:pPr marL="0" indent="0">
              <a:buNone/>
            </a:pPr>
            <a:endParaRPr lang="en-GB" sz="1600" i="1" dirty="0"/>
          </a:p>
          <a:p>
            <a:pPr marL="0" indent="0">
              <a:buNone/>
            </a:pPr>
            <a:r>
              <a:rPr lang="en-GB" sz="1600" b="1" i="1" dirty="0" smtClean="0"/>
              <a:t>After 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endParaRPr lang="en-GB" sz="1600" b="1" i="1" dirty="0"/>
          </a:p>
        </p:txBody>
      </p:sp>
    </p:spTree>
    <p:extLst>
      <p:ext uri="{BB962C8B-B14F-4D97-AF65-F5344CB8AC3E}">
        <p14:creationId xmlns:p14="http://schemas.microsoft.com/office/powerpoint/2010/main" val="306770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a:bodyPr>
          <a:lstStyle/>
          <a:p>
            <a:pPr algn="l"/>
            <a:r>
              <a:rPr lang="en-GB" sz="2800" b="1" dirty="0" smtClean="0"/>
              <a:t>Companies and LLPs?</a:t>
            </a:r>
            <a:endParaRPr lang="en-GB" sz="2800" b="1" dirty="0"/>
          </a:p>
        </p:txBody>
      </p:sp>
      <p:sp>
        <p:nvSpPr>
          <p:cNvPr id="3" name="Rectangle 2"/>
          <p:cNvSpPr/>
          <p:nvPr/>
        </p:nvSpPr>
        <p:spPr>
          <a:xfrm>
            <a:off x="971600" y="1556792"/>
            <a:ext cx="7488832" cy="4247317"/>
          </a:xfrm>
          <a:prstGeom prst="rect">
            <a:avLst/>
          </a:prstGeom>
        </p:spPr>
        <p:txBody>
          <a:bodyPr wrap="square">
            <a:spAutoFit/>
          </a:bodyPr>
          <a:lstStyle/>
          <a:p>
            <a:pPr lvl="0">
              <a:spcBef>
                <a:spcPct val="20000"/>
              </a:spcBef>
              <a:defRPr/>
            </a:pPr>
            <a:r>
              <a:rPr lang="en-GB" kern="0" dirty="0">
                <a:solidFill>
                  <a:prstClr val="black"/>
                </a:solidFill>
              </a:rPr>
              <a:t>The management team of the LLP have carefully considered the application of the going concern concept. </a:t>
            </a:r>
            <a:r>
              <a:rPr lang="en-GB" b="1" kern="0" dirty="0">
                <a:solidFill>
                  <a:prstClr val="black"/>
                </a:solidFill>
              </a:rPr>
              <a:t>Are their considerations documented?</a:t>
            </a:r>
          </a:p>
          <a:p>
            <a:pPr lvl="0">
              <a:spcBef>
                <a:spcPct val="20000"/>
              </a:spcBef>
              <a:defRPr/>
            </a:pPr>
            <a:endParaRPr lang="en-GB" kern="0" dirty="0">
              <a:solidFill>
                <a:prstClr val="black"/>
              </a:solidFill>
            </a:endParaRPr>
          </a:p>
          <a:p>
            <a:pPr lvl="0">
              <a:spcBef>
                <a:spcPct val="20000"/>
              </a:spcBef>
              <a:defRPr/>
            </a:pPr>
            <a:r>
              <a:rPr lang="en-GB" kern="0" dirty="0">
                <a:solidFill>
                  <a:prstClr val="black"/>
                </a:solidFill>
              </a:rPr>
              <a:t>What about banking covenants – have they been adhered to or is the firm in breach?</a:t>
            </a:r>
          </a:p>
          <a:p>
            <a:pPr lvl="0">
              <a:spcBef>
                <a:spcPct val="20000"/>
              </a:spcBef>
              <a:defRPr/>
            </a:pPr>
            <a:r>
              <a:rPr lang="en-GB" kern="0" dirty="0">
                <a:solidFill>
                  <a:prstClr val="black"/>
                </a:solidFill>
              </a:rPr>
              <a:t>Are the forecasts and projections of the business </a:t>
            </a:r>
            <a:r>
              <a:rPr lang="en-GB" kern="0" dirty="0" smtClean="0">
                <a:solidFill>
                  <a:prstClr val="black"/>
                </a:solidFill>
              </a:rPr>
              <a:t>reasonable, </a:t>
            </a:r>
            <a:r>
              <a:rPr lang="en-GB" kern="0" dirty="0">
                <a:solidFill>
                  <a:prstClr val="black"/>
                </a:solidFill>
              </a:rPr>
              <a:t>do they adequately reflect foreseeable changes in trading performance, market conditions, does the </a:t>
            </a:r>
            <a:r>
              <a:rPr lang="en-GB" kern="0" dirty="0" smtClean="0">
                <a:solidFill>
                  <a:prstClr val="black"/>
                </a:solidFill>
              </a:rPr>
              <a:t>cash flow </a:t>
            </a:r>
            <a:r>
              <a:rPr lang="en-GB" kern="0" dirty="0">
                <a:solidFill>
                  <a:prstClr val="black"/>
                </a:solidFill>
              </a:rPr>
              <a:t>forecast place undue reliance on reducing debtors via improvements in collections or improved growth in fees.   What are the implications for funding the business?</a:t>
            </a:r>
          </a:p>
          <a:p>
            <a:pPr lvl="0">
              <a:spcBef>
                <a:spcPct val="20000"/>
              </a:spcBef>
              <a:defRPr/>
            </a:pPr>
            <a:endParaRPr lang="en-GB" kern="0" dirty="0">
              <a:solidFill>
                <a:prstClr val="black"/>
              </a:solidFill>
            </a:endParaRPr>
          </a:p>
          <a:p>
            <a:pPr lvl="0">
              <a:spcBef>
                <a:spcPct val="20000"/>
              </a:spcBef>
              <a:defRPr/>
            </a:pPr>
            <a:r>
              <a:rPr lang="en-GB" kern="0" dirty="0">
                <a:solidFill>
                  <a:prstClr val="black"/>
                </a:solidFill>
              </a:rPr>
              <a:t>Does the management team have a reasonable contingency plan to ensure that the LLP has adequate resources to continue in operational existence for at least 12 months from the date of signing the financial statements? </a:t>
            </a:r>
          </a:p>
        </p:txBody>
      </p:sp>
    </p:spTree>
    <p:extLst>
      <p:ext uri="{BB962C8B-B14F-4D97-AF65-F5344CB8AC3E}">
        <p14:creationId xmlns:p14="http://schemas.microsoft.com/office/powerpoint/2010/main" val="3996077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2"/>
          <p:cNvSpPr>
            <a:spLocks noGrp="1"/>
          </p:cNvSpPr>
          <p:nvPr>
            <p:ph type="ftr" sz="quarter" idx="11"/>
          </p:nvPr>
        </p:nvSpPr>
        <p:spPr/>
        <p:txBody>
          <a:bodyPr/>
          <a:lstStyle/>
          <a:p>
            <a:r>
              <a:rPr lang="en-US"/>
              <a:t>PETER SCOTT CONSULTING</a:t>
            </a:r>
          </a:p>
        </p:txBody>
      </p:sp>
      <p:sp>
        <p:nvSpPr>
          <p:cNvPr id="259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Instructions</a:t>
            </a:r>
          </a:p>
        </p:txBody>
      </p:sp>
      <p:sp>
        <p:nvSpPr>
          <p:cNvPr id="259076" name="Text Box 3"/>
          <p:cNvSpPr txBox="1">
            <a:spLocks noChangeArrowheads="1"/>
          </p:cNvSpPr>
          <p:nvPr/>
        </p:nvSpPr>
        <p:spPr bwMode="auto">
          <a:xfrm>
            <a:off x="5486400" y="25019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dirty="0">
                <a:solidFill>
                  <a:srgbClr val="0000FF"/>
                </a:solidFill>
                <a:effectLst>
                  <a:outerShdw blurRad="38100" dist="38100" dir="2700000" algn="tl">
                    <a:srgbClr val="C0C0C0"/>
                  </a:outerShdw>
                </a:effectLst>
              </a:rPr>
              <a:t>W.I.P</a:t>
            </a:r>
          </a:p>
        </p:txBody>
      </p:sp>
      <p:sp>
        <p:nvSpPr>
          <p:cNvPr id="259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Cash</a:t>
            </a:r>
          </a:p>
        </p:txBody>
      </p:sp>
      <p:sp>
        <p:nvSpPr>
          <p:cNvPr id="259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Debtors</a:t>
            </a:r>
          </a:p>
        </p:txBody>
      </p:sp>
      <p:sp>
        <p:nvSpPr>
          <p:cNvPr id="259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FF00"/>
                </a:solidFill>
              </a:rPr>
              <a:t>Work</a:t>
            </a:r>
            <a:r>
              <a:rPr lang="en-GB" sz="1200" b="1" dirty="0"/>
              <a:t> </a:t>
            </a:r>
            <a:endParaRPr lang="en-US" sz="1200" b="1" dirty="0"/>
          </a:p>
        </p:txBody>
      </p:sp>
      <p:sp>
        <p:nvSpPr>
          <p:cNvPr id="259080" name="AutoShape 7"/>
          <p:cNvSpPr>
            <a:spLocks noChangeArrowheads="1"/>
          </p:cNvSpPr>
          <p:nvPr/>
        </p:nvSpPr>
        <p:spPr bwMode="auto">
          <a:xfrm>
            <a:off x="3685309"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FF00"/>
                </a:solidFill>
              </a:rPr>
              <a:t>payment</a:t>
            </a:r>
            <a:endParaRPr lang="en-US" sz="1200" b="1" dirty="0">
              <a:solidFill>
                <a:srgbClr val="FFFF00"/>
              </a:solidFill>
            </a:endParaRPr>
          </a:p>
        </p:txBody>
      </p:sp>
      <p:sp>
        <p:nvSpPr>
          <p:cNvPr id="259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0000"/>
                </a:solidFill>
              </a:rPr>
              <a:t>billing</a:t>
            </a:r>
            <a:endParaRPr lang="en-US" sz="1200" b="1" dirty="0">
              <a:solidFill>
                <a:srgbClr val="FF0000"/>
              </a:solidFill>
            </a:endParaRPr>
          </a:p>
        </p:txBody>
      </p:sp>
      <p:sp>
        <p:nvSpPr>
          <p:cNvPr id="259082" name="Rectangle 9"/>
          <p:cNvSpPr>
            <a:spLocks noGrp="1" noChangeArrowheads="1"/>
          </p:cNvSpPr>
          <p:nvPr>
            <p:ph type="title" idx="4294967295"/>
          </p:nvPr>
        </p:nvSpPr>
        <p:spPr>
          <a:xfrm>
            <a:off x="323528" y="274638"/>
            <a:ext cx="8363272" cy="850106"/>
          </a:xfrm>
        </p:spPr>
        <p:txBody>
          <a:bodyPr>
            <a:normAutofit/>
          </a:bodyPr>
          <a:lstStyle/>
          <a:p>
            <a:pPr algn="l"/>
            <a:r>
              <a:rPr lang="en-GB" sz="2400" dirty="0"/>
              <a:t>Take control of your cash management – to maintain financial stability</a:t>
            </a:r>
            <a:endParaRPr lang="en-GB" sz="2400" b="1" dirty="0">
              <a:latin typeface="Verdana" pitchFamily="34" charset="0"/>
            </a:endParaRPr>
          </a:p>
        </p:txBody>
      </p:sp>
      <p:sp>
        <p:nvSpPr>
          <p:cNvPr id="259074" name="Footer Placeholder 3"/>
          <p:cNvSpPr txBox="1">
            <a:spLocks noGrp="1"/>
          </p:cNvSpPr>
          <p:nvPr/>
        </p:nvSpPr>
        <p:spPr bwMode="auto">
          <a:xfrm>
            <a:off x="3225800" y="632698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dirty="0">
              <a:solidFill>
                <a:schemeClr val="tx2"/>
              </a:solidFill>
              <a:latin typeface="Tahoma" pitchFamily="34" charset="0"/>
            </a:endParaRPr>
          </a:p>
        </p:txBody>
      </p:sp>
    </p:spTree>
    <p:extLst>
      <p:ext uri="{BB962C8B-B14F-4D97-AF65-F5344CB8AC3E}">
        <p14:creationId xmlns:p14="http://schemas.microsoft.com/office/powerpoint/2010/main" val="4236757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2. Measure what matters</a:t>
            </a:r>
            <a:endParaRPr lang="en-GB" sz="2800" b="1" dirty="0"/>
          </a:p>
        </p:txBody>
      </p:sp>
      <p:sp>
        <p:nvSpPr>
          <p:cNvPr id="3" name="Content Placeholder 2"/>
          <p:cNvSpPr>
            <a:spLocks noGrp="1"/>
          </p:cNvSpPr>
          <p:nvPr>
            <p:ph idx="1"/>
          </p:nvPr>
        </p:nvSpPr>
        <p:spPr/>
        <p:txBody>
          <a:bodyPr/>
          <a:lstStyle/>
          <a:p>
            <a:pPr marL="0" indent="0">
              <a:buNone/>
            </a:pPr>
            <a:r>
              <a:rPr lang="en-GB" dirty="0"/>
              <a:t>Review financial measurement and reporting</a:t>
            </a:r>
            <a:endParaRPr lang="en-GB" dirty="0" smtClean="0"/>
          </a:p>
          <a:p>
            <a:pPr marL="0" indent="0">
              <a:buNone/>
            </a:pPr>
            <a:endParaRPr lang="en-GB" i="1" dirty="0" smtClean="0"/>
          </a:p>
          <a:p>
            <a:pPr marL="0" indent="0">
              <a:buNone/>
            </a:pPr>
            <a:r>
              <a:rPr lang="en-GB" i="1" dirty="0" smtClean="0"/>
              <a:t>“If you cannot measure it, then you will not be able to manage it” </a:t>
            </a:r>
          </a:p>
          <a:p>
            <a:pPr marL="0" indent="0">
              <a:buNone/>
            </a:pPr>
            <a:endParaRPr lang="en-GB" i="1" dirty="0"/>
          </a:p>
          <a:p>
            <a:pPr marL="0" indent="0">
              <a:buNone/>
            </a:pPr>
            <a:r>
              <a:rPr lang="en-GB" dirty="0" smtClean="0"/>
              <a:t>Are you measuring what matters?</a:t>
            </a:r>
            <a:endParaRPr lang="en-GB" dirty="0"/>
          </a:p>
        </p:txBody>
      </p:sp>
    </p:spTree>
    <p:extLst>
      <p:ext uri="{BB962C8B-B14F-4D97-AF65-F5344CB8AC3E}">
        <p14:creationId xmlns:p14="http://schemas.microsoft.com/office/powerpoint/2010/main" val="121361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dirty="0" smtClean="0">
                <a:latin typeface="Verdana" pitchFamily="34" charset="0"/>
              </a:rPr>
              <a:t>Establish an </a:t>
            </a:r>
            <a:r>
              <a:rPr lang="en-US" sz="3200" b="1" dirty="0" smtClean="0">
                <a:latin typeface="Verdana" pitchFamily="34" charset="0"/>
              </a:rPr>
              <a:t>‘audit trail’</a:t>
            </a:r>
            <a:endParaRPr lang="en-US" sz="3200" b="1" dirty="0">
              <a:latin typeface="Verdana" pitchFamily="34" charset="0"/>
            </a:endParaRPr>
          </a:p>
        </p:txBody>
      </p:sp>
      <p:sp>
        <p:nvSpPr>
          <p:cNvPr id="2" name="Content Placeholder 1"/>
          <p:cNvSpPr>
            <a:spLocks noGrp="1"/>
          </p:cNvSpPr>
          <p:nvPr>
            <p:ph idx="1"/>
          </p:nvPr>
        </p:nvSpPr>
        <p:spPr/>
        <p:txBody>
          <a:bodyPr>
            <a:normAutofit/>
          </a:bodyPr>
          <a:lstStyle/>
          <a:p>
            <a:pPr marL="0" indent="0">
              <a:buNone/>
            </a:pPr>
            <a:r>
              <a:rPr lang="en-GB" sz="2800" i="1" dirty="0" smtClean="0">
                <a:solidFill>
                  <a:srgbClr val="FF0000"/>
                </a:solidFill>
              </a:rPr>
              <a:t>“If you cannot demonstrate compliance we may take regulatory action”</a:t>
            </a:r>
          </a:p>
          <a:p>
            <a:pPr marL="0" indent="0">
              <a:buNone/>
            </a:pPr>
            <a:endParaRPr lang="en-GB" sz="2800" i="1" dirty="0">
              <a:solidFill>
                <a:srgbClr val="FF0000"/>
              </a:solidFill>
            </a:endParaRPr>
          </a:p>
          <a:p>
            <a:r>
              <a:rPr lang="en-GB" sz="2400" dirty="0" smtClean="0"/>
              <a:t>Measure what matters</a:t>
            </a:r>
          </a:p>
          <a:p>
            <a:r>
              <a:rPr lang="en-GB" sz="2400" dirty="0" smtClean="0"/>
              <a:t>Report effectively</a:t>
            </a:r>
          </a:p>
          <a:p>
            <a:r>
              <a:rPr lang="en-GB" sz="2400" dirty="0" smtClean="0"/>
              <a:t>Train your people</a:t>
            </a:r>
          </a:p>
          <a:p>
            <a:r>
              <a:rPr lang="en-GB" sz="2400" dirty="0" smtClean="0"/>
              <a:t>Take advice if issues arise  </a:t>
            </a:r>
            <a:endParaRPr lang="en-GB" sz="2400"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384993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150938" y="1916113"/>
            <a:ext cx="7793037" cy="1368425"/>
          </a:xfrm>
        </p:spPr>
        <p:txBody>
          <a:bodyPr/>
          <a:lstStyle/>
          <a:p>
            <a:pPr algn="l" eaLnBrk="1" hangingPunct="1"/>
            <a:r>
              <a:rPr lang="en-GB" sz="2800" dirty="0" smtClean="0">
                <a:latin typeface="Verdana" pitchFamily="34" charset="0"/>
              </a:rPr>
              <a:t>What is the purpose of financial measurement and reporting?  </a:t>
            </a:r>
            <a:endParaRPr lang="en-US" sz="2800" dirty="0" smtClean="0">
              <a:latin typeface="Verdana" pitchFamily="34" charset="0"/>
            </a:endParaRPr>
          </a:p>
        </p:txBody>
      </p:sp>
      <p:sp>
        <p:nvSpPr>
          <p:cNvPr id="49155"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3900510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1150938" y="1196975"/>
            <a:ext cx="7793037" cy="4176713"/>
          </a:xfrm>
        </p:spPr>
        <p:txBody>
          <a:bodyPr/>
          <a:lstStyle/>
          <a:p>
            <a:pPr algn="l" eaLnBrk="1" hangingPunct="1">
              <a:buFont typeface="Wingdings" pitchFamily="2" charset="2"/>
              <a:buNone/>
            </a:pPr>
            <a:r>
              <a:rPr lang="en-GB" sz="2000" b="1" dirty="0" smtClean="0">
                <a:latin typeface="Verdana" pitchFamily="34" charset="0"/>
              </a:rPr>
              <a:t>To provide clear information to those </a:t>
            </a:r>
            <a:br>
              <a:rPr lang="en-GB" sz="2000" b="1" dirty="0" smtClean="0">
                <a:latin typeface="Verdana" pitchFamily="34" charset="0"/>
              </a:rPr>
            </a:br>
            <a:r>
              <a:rPr lang="en-GB" sz="2000" b="1" dirty="0" smtClean="0">
                <a:latin typeface="Verdana" pitchFamily="34" charset="0"/>
              </a:rPr>
              <a:t>running the business to enable them to:</a:t>
            </a: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 Know what is happening / will happen in the business </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 Make decisions based on sound knowledge</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 Take effective </a:t>
            </a:r>
            <a:r>
              <a:rPr lang="en-GB" sz="2000" b="1" dirty="0" smtClean="0">
                <a:latin typeface="Verdana" pitchFamily="34" charset="0"/>
              </a:rPr>
              <a:t>action</a:t>
            </a:r>
            <a:r>
              <a:rPr lang="en-GB" sz="2000" dirty="0" smtClean="0">
                <a:latin typeface="Verdana" pitchFamily="34" charset="0"/>
              </a:rPr>
              <a:t> </a:t>
            </a:r>
            <a:r>
              <a:rPr lang="en-US" sz="2000" dirty="0" smtClean="0">
                <a:latin typeface="Verdana" pitchFamily="34" charset="0"/>
              </a:rPr>
              <a:t/>
            </a:r>
            <a:br>
              <a:rPr lang="en-US" sz="2000" dirty="0" smtClean="0">
                <a:latin typeface="Verdana" pitchFamily="34" charset="0"/>
              </a:rPr>
            </a:br>
            <a:r>
              <a:rPr lang="en-US" sz="2000" dirty="0" smtClean="0">
                <a:latin typeface="Verdana" pitchFamily="34" charset="0"/>
              </a:rPr>
              <a:t/>
            </a:r>
            <a:br>
              <a:rPr lang="en-US" sz="2000" dirty="0" smtClean="0">
                <a:latin typeface="Verdana" pitchFamily="34" charset="0"/>
              </a:rPr>
            </a:br>
            <a:endParaRPr lang="en-US" sz="2000" dirty="0" smtClean="0">
              <a:latin typeface="Verdana" pitchFamily="34" charset="0"/>
            </a:endParaRPr>
          </a:p>
        </p:txBody>
      </p:sp>
      <p:sp>
        <p:nvSpPr>
          <p:cNvPr id="50179"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dirty="0" smtClean="0">
                <a:solidFill>
                  <a:srgbClr val="4D4D4D"/>
                </a:solidFill>
                <a:latin typeface="Verdana" pitchFamily="34" charset="0"/>
              </a:rPr>
              <a:t>PETER SCOTT CONSULTING</a:t>
            </a:r>
            <a:endParaRPr lang="en-US" sz="1000" b="1" dirty="0" smtClean="0">
              <a:solidFill>
                <a:srgbClr val="4D4D4D"/>
              </a:solidFill>
              <a:latin typeface="Verdana" pitchFamily="34" charset="0"/>
            </a:endParaRPr>
          </a:p>
        </p:txBody>
      </p:sp>
    </p:spTree>
    <p:extLst>
      <p:ext uri="{BB962C8B-B14F-4D97-AF65-F5344CB8AC3E}">
        <p14:creationId xmlns:p14="http://schemas.microsoft.com/office/powerpoint/2010/main" val="266366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68400" y="471488"/>
            <a:ext cx="7289800" cy="658812"/>
          </a:xfrm>
        </p:spPr>
        <p:txBody>
          <a:bodyPr/>
          <a:lstStyle/>
          <a:p>
            <a:pPr eaLnBrk="1" hangingPunct="1"/>
            <a:r>
              <a:rPr lang="en-GB" sz="2800" smtClean="0">
                <a:latin typeface="Verdana" pitchFamily="34" charset="0"/>
              </a:rPr>
              <a:t>Risk and Knowledge Management</a:t>
            </a:r>
          </a:p>
        </p:txBody>
      </p:sp>
      <p:grpSp>
        <p:nvGrpSpPr>
          <p:cNvPr id="88067" name="Group 3"/>
          <p:cNvGrpSpPr>
            <a:grpSpLocks/>
          </p:cNvGrpSpPr>
          <p:nvPr/>
        </p:nvGrpSpPr>
        <p:grpSpPr bwMode="auto">
          <a:xfrm>
            <a:off x="2062163" y="1544638"/>
            <a:ext cx="6496050" cy="4621212"/>
            <a:chOff x="1299" y="973"/>
            <a:chExt cx="4092" cy="2723"/>
          </a:xfrm>
        </p:grpSpPr>
        <p:sp>
          <p:nvSpPr>
            <p:cNvPr id="52228" name="Text Box 4"/>
            <p:cNvSpPr txBox="1">
              <a:spLocks noChangeArrowheads="1"/>
            </p:cNvSpPr>
            <p:nvPr/>
          </p:nvSpPr>
          <p:spPr bwMode="auto">
            <a:xfrm>
              <a:off x="1343" y="1919"/>
              <a:ext cx="137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sz="2400">
                  <a:latin typeface="Century725 BT"/>
                </a:rPr>
                <a:t>Risk</a:t>
              </a:r>
            </a:p>
            <a:p>
              <a:pPr algn="ctr">
                <a:spcBef>
                  <a:spcPct val="50000"/>
                </a:spcBef>
              </a:pPr>
              <a:r>
                <a:rPr lang="en-GB" sz="2400">
                  <a:latin typeface="Century725 BT"/>
                </a:rPr>
                <a:t>Management</a:t>
              </a:r>
            </a:p>
          </p:txBody>
        </p:sp>
        <p:sp>
          <p:nvSpPr>
            <p:cNvPr id="52229" name="Text Box 5"/>
            <p:cNvSpPr txBox="1">
              <a:spLocks noChangeArrowheads="1"/>
            </p:cNvSpPr>
            <p:nvPr/>
          </p:nvSpPr>
          <p:spPr bwMode="auto">
            <a:xfrm>
              <a:off x="3953" y="1893"/>
              <a:ext cx="1379" cy="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sz="2400">
                  <a:latin typeface="Century725 BT"/>
                </a:rPr>
                <a:t>Knowledge</a:t>
              </a:r>
            </a:p>
            <a:p>
              <a:pPr algn="ctr">
                <a:spcBef>
                  <a:spcPct val="50000"/>
                </a:spcBef>
              </a:pPr>
              <a:r>
                <a:rPr lang="en-GB" sz="2400">
                  <a:latin typeface="Century725 BT"/>
                </a:rPr>
                <a:t>Management</a:t>
              </a:r>
            </a:p>
          </p:txBody>
        </p:sp>
        <p:sp>
          <p:nvSpPr>
            <p:cNvPr id="52230"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231"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1460525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8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150938" y="836613"/>
            <a:ext cx="7793037" cy="2376487"/>
          </a:xfrm>
        </p:spPr>
        <p:txBody>
          <a:bodyPr/>
          <a:lstStyle/>
          <a:p>
            <a:pPr algn="l" eaLnBrk="1" hangingPunct="1"/>
            <a:r>
              <a:rPr lang="en-GB" sz="2800" dirty="0" smtClean="0">
                <a:latin typeface="Verdana" pitchFamily="34" charset="0"/>
              </a:rPr>
              <a:t>Financial measurement enables a business to manage </a:t>
            </a:r>
            <a:r>
              <a:rPr lang="en-GB" sz="2800" b="1" dirty="0" smtClean="0">
                <a:latin typeface="Verdana" pitchFamily="34" charset="0"/>
              </a:rPr>
              <a:t>performance</a:t>
            </a:r>
            <a:endParaRPr lang="en-US" sz="2800" b="1" dirty="0" smtClean="0">
              <a:latin typeface="Verdana" pitchFamily="34" charset="0"/>
            </a:endParaRPr>
          </a:p>
        </p:txBody>
      </p:sp>
      <p:sp>
        <p:nvSpPr>
          <p:cNvPr id="53251"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30978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l" eaLnBrk="1" hangingPunct="1"/>
            <a:r>
              <a:rPr lang="en-GB" sz="3600" b="1" dirty="0" smtClean="0">
                <a:latin typeface="Verdana" pitchFamily="34" charset="0"/>
              </a:rPr>
              <a:t>The scope of our session today</a:t>
            </a:r>
            <a:endParaRPr lang="en-US" sz="3600" b="1" dirty="0" smtClean="0">
              <a:latin typeface="Verdana" pitchFamily="34" charset="0"/>
            </a:endParaRPr>
          </a:p>
        </p:txBody>
      </p:sp>
      <p:sp>
        <p:nvSpPr>
          <p:cNvPr id="4099" name="Rectangle 3"/>
          <p:cNvSpPr>
            <a:spLocks noGrp="1" noChangeArrowheads="1"/>
          </p:cNvSpPr>
          <p:nvPr>
            <p:ph type="body" idx="1"/>
          </p:nvPr>
        </p:nvSpPr>
        <p:spPr/>
        <p:txBody>
          <a:bodyPr>
            <a:normAutofit/>
          </a:bodyPr>
          <a:lstStyle/>
          <a:p>
            <a:pPr eaLnBrk="1" hangingPunct="1">
              <a:buFont typeface="+mj-lt"/>
              <a:buAutoNum type="arabicPeriod"/>
            </a:pPr>
            <a:endParaRPr lang="en-GB" sz="2400" dirty="0" smtClean="0">
              <a:latin typeface="Verdana" pitchFamily="34" charset="0"/>
            </a:endParaRPr>
          </a:p>
          <a:p>
            <a:pPr eaLnBrk="1" hangingPunct="1">
              <a:buFont typeface="+mj-lt"/>
              <a:buAutoNum type="arabicPeriod"/>
            </a:pPr>
            <a:r>
              <a:rPr lang="en-GB" sz="2400" dirty="0" smtClean="0">
                <a:latin typeface="Verdana" pitchFamily="34" charset="0"/>
              </a:rPr>
              <a:t>Understanding the </a:t>
            </a:r>
            <a:r>
              <a:rPr lang="en-GB" sz="2400" b="1" dirty="0" smtClean="0">
                <a:latin typeface="Verdana" pitchFamily="34" charset="0"/>
              </a:rPr>
              <a:t>‘financial stability’ </a:t>
            </a:r>
            <a:r>
              <a:rPr lang="en-GB" sz="2400" dirty="0" smtClean="0">
                <a:latin typeface="Verdana" pitchFamily="34" charset="0"/>
              </a:rPr>
              <a:t>requirements of the Code</a:t>
            </a:r>
          </a:p>
          <a:p>
            <a:pPr eaLnBrk="1" hangingPunct="1">
              <a:buFont typeface="+mj-lt"/>
              <a:buAutoNum type="arabicPeriod"/>
            </a:pPr>
            <a:endParaRPr lang="en-GB" sz="2400" dirty="0" smtClean="0">
              <a:latin typeface="Verdana" pitchFamily="34" charset="0"/>
            </a:endParaRPr>
          </a:p>
          <a:p>
            <a:pPr>
              <a:buFont typeface="+mj-lt"/>
              <a:buAutoNum type="arabicPeriod"/>
            </a:pPr>
            <a:r>
              <a:rPr lang="en-GB" sz="2400" b="1" dirty="0" smtClean="0">
                <a:latin typeface="Verdana" pitchFamily="34" charset="0"/>
              </a:rPr>
              <a:t>Measure what matters </a:t>
            </a:r>
            <a:r>
              <a:rPr lang="en-GB" sz="2400" dirty="0" smtClean="0">
                <a:latin typeface="Verdana" pitchFamily="34" charset="0"/>
              </a:rPr>
              <a:t>– to identify and deal with your priority financial challenges</a:t>
            </a:r>
          </a:p>
          <a:p>
            <a:pPr marL="0" indent="0" eaLnBrk="1" hangingPunct="1">
              <a:buNone/>
            </a:pPr>
            <a:endParaRPr lang="en-GB" sz="1800" dirty="0" smtClean="0">
              <a:solidFill>
                <a:srgbClr val="0000FF"/>
              </a:solidFill>
              <a:latin typeface="Verdana" pitchFamily="34" charset="0"/>
            </a:endParaRPr>
          </a:p>
        </p:txBody>
      </p:sp>
    </p:spTree>
    <p:extLst>
      <p:ext uri="{BB962C8B-B14F-4D97-AF65-F5344CB8AC3E}">
        <p14:creationId xmlns:p14="http://schemas.microsoft.com/office/powerpoint/2010/main" val="1962724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1150938" y="214313"/>
            <a:ext cx="7793037" cy="4870450"/>
          </a:xfrm>
        </p:spPr>
        <p:txBody>
          <a:bodyPr/>
          <a:lstStyle/>
          <a:p>
            <a:pPr algn="l" eaLnBrk="1" hangingPunct="1"/>
            <a:r>
              <a:rPr lang="en-GB" sz="2400" dirty="0" smtClean="0">
                <a:latin typeface="Verdana" pitchFamily="34" charset="0"/>
              </a:rPr>
              <a:t>Do your partners / other fee earners have financial knowledge gaps?</a:t>
            </a:r>
            <a:br>
              <a:rPr lang="en-GB" sz="2400" dirty="0" smtClean="0">
                <a:latin typeface="Verdana" pitchFamily="34" charset="0"/>
              </a:rPr>
            </a:br>
            <a:r>
              <a:rPr lang="en-GB" sz="2400" dirty="0" smtClean="0">
                <a:latin typeface="Verdana" pitchFamily="34" charset="0"/>
              </a:rPr>
              <a:t/>
            </a:r>
            <a:br>
              <a:rPr lang="en-GB" sz="2400" dirty="0" smtClean="0">
                <a:latin typeface="Verdana" pitchFamily="34" charset="0"/>
              </a:rPr>
            </a:br>
            <a:r>
              <a:rPr lang="en-GB" sz="2400" dirty="0" smtClean="0">
                <a:latin typeface="Verdana" pitchFamily="34" charset="0"/>
              </a:rPr>
              <a:t>Do they understand why you provide them with financial reports?</a:t>
            </a:r>
            <a:br>
              <a:rPr lang="en-GB" sz="2400" dirty="0" smtClean="0">
                <a:latin typeface="Verdana" pitchFamily="34" charset="0"/>
              </a:rPr>
            </a:br>
            <a:r>
              <a:rPr lang="en-GB" sz="2400" dirty="0" smtClean="0">
                <a:latin typeface="Verdana" pitchFamily="34" charset="0"/>
              </a:rPr>
              <a:t/>
            </a:r>
            <a:br>
              <a:rPr lang="en-GB" sz="2400" dirty="0" smtClean="0">
                <a:latin typeface="Verdana" pitchFamily="34" charset="0"/>
              </a:rPr>
            </a:br>
            <a:r>
              <a:rPr lang="en-GB" sz="2400" dirty="0" smtClean="0">
                <a:latin typeface="Verdana" pitchFamily="34" charset="0"/>
              </a:rPr>
              <a:t>Do they understand why you are asking them to take a certain action? </a:t>
            </a:r>
            <a:endParaRPr lang="en-US" sz="2400" dirty="0" smtClean="0">
              <a:latin typeface="Verdana" pitchFamily="34" charset="0"/>
            </a:endParaRPr>
          </a:p>
        </p:txBody>
      </p:sp>
      <p:sp>
        <p:nvSpPr>
          <p:cNvPr id="71683"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4058624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150938" y="836613"/>
            <a:ext cx="7793037" cy="4321175"/>
          </a:xfrm>
        </p:spPr>
        <p:txBody>
          <a:bodyPr>
            <a:normAutofit fontScale="90000"/>
          </a:bodyPr>
          <a:lstStyle/>
          <a:p>
            <a:pPr algn="l" eaLnBrk="1" hangingPunct="1">
              <a:buFont typeface="Wingdings" pitchFamily="2" charset="2"/>
              <a:buNone/>
              <a:defRPr/>
            </a:pPr>
            <a:r>
              <a:rPr lang="en-US" sz="2400" dirty="0" smtClean="0">
                <a:latin typeface="Verdana" pitchFamily="34" charset="0"/>
              </a:rPr>
              <a:t>What do you measure?</a:t>
            </a:r>
            <a:br>
              <a:rPr lang="en-US" sz="2400" dirty="0" smtClean="0">
                <a:latin typeface="Verdana" pitchFamily="34" charset="0"/>
              </a:rPr>
            </a:br>
            <a:r>
              <a:rPr lang="en-US" sz="2400" dirty="0">
                <a:latin typeface="Verdana" pitchFamily="34" charset="0"/>
              </a:rPr>
              <a:t/>
            </a:r>
            <a:br>
              <a:rPr lang="en-US" sz="2400" dirty="0">
                <a:latin typeface="Verdana" pitchFamily="34" charset="0"/>
              </a:rPr>
            </a:br>
            <a:r>
              <a:rPr lang="en-US" sz="2400" dirty="0" smtClean="0">
                <a:latin typeface="Verdana" pitchFamily="34" charset="0"/>
              </a:rPr>
              <a:t>What do you report on?</a:t>
            </a:r>
            <a:br>
              <a:rPr lang="en-US" sz="2400" dirty="0" smtClean="0">
                <a:latin typeface="Verdana" pitchFamily="34" charset="0"/>
              </a:rPr>
            </a:br>
            <a:r>
              <a:rPr lang="en-US" sz="2400" dirty="0">
                <a:latin typeface="Verdana" pitchFamily="34" charset="0"/>
              </a:rPr>
              <a:t/>
            </a:r>
            <a:br>
              <a:rPr lang="en-US" sz="2400" dirty="0">
                <a:latin typeface="Verdana" pitchFamily="34" charset="0"/>
              </a:rPr>
            </a:b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2400" dirty="0">
                <a:latin typeface="Verdana" pitchFamily="34" charset="0"/>
              </a:rPr>
              <a:t/>
            </a:r>
            <a:br>
              <a:rPr lang="en-US" sz="2400" dirty="0">
                <a:latin typeface="Verdana" pitchFamily="34" charset="0"/>
              </a:rPr>
            </a:br>
            <a:r>
              <a:rPr lang="en-US" sz="2400" dirty="0" smtClean="0">
                <a:latin typeface="Verdana" pitchFamily="34" charset="0"/>
              </a:rPr>
              <a:t/>
            </a:r>
            <a:br>
              <a:rPr lang="en-US" sz="2400" dirty="0" smtClean="0">
                <a:latin typeface="Verdana" pitchFamily="34" charset="0"/>
              </a:rPr>
            </a:br>
            <a:r>
              <a:rPr lang="en-US" sz="2400" b="1" dirty="0" smtClean="0">
                <a:latin typeface="Verdana" pitchFamily="34" charset="0"/>
              </a:rPr>
              <a:t>Is your financial measurement and reporting helping or preventing you achieving your objectives?</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endParaRPr lang="en-US" sz="2400" dirty="0" smtClean="0">
              <a:latin typeface="Verdana" pitchFamily="34" charset="0"/>
            </a:endParaRPr>
          </a:p>
        </p:txBody>
      </p:sp>
      <p:sp>
        <p:nvSpPr>
          <p:cNvPr id="55299"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dirty="0" smtClean="0">
                <a:solidFill>
                  <a:srgbClr val="4D4D4D"/>
                </a:solidFill>
                <a:latin typeface="Verdana" pitchFamily="34" charset="0"/>
              </a:rPr>
              <a:t>PETER SCOTT CONSULTING</a:t>
            </a:r>
            <a:endParaRPr lang="en-US" sz="1000" b="1" dirty="0" smtClean="0">
              <a:solidFill>
                <a:srgbClr val="4D4D4D"/>
              </a:solidFill>
              <a:latin typeface="Verdana" pitchFamily="34" charset="0"/>
            </a:endParaRPr>
          </a:p>
        </p:txBody>
      </p:sp>
    </p:spTree>
    <p:extLst>
      <p:ext uri="{BB962C8B-B14F-4D97-AF65-F5344CB8AC3E}">
        <p14:creationId xmlns:p14="http://schemas.microsoft.com/office/powerpoint/2010/main" val="600415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50938" y="1989138"/>
            <a:ext cx="7793037" cy="1152525"/>
          </a:xfrm>
        </p:spPr>
        <p:txBody>
          <a:bodyPr/>
          <a:lstStyle/>
          <a:p>
            <a:pPr algn="l" eaLnBrk="1" hangingPunct="1"/>
            <a:r>
              <a:rPr lang="en-GB" sz="2800" dirty="0" smtClean="0">
                <a:latin typeface="Verdana" pitchFamily="34" charset="0"/>
              </a:rPr>
              <a:t>Do you produce data or information?</a:t>
            </a:r>
            <a:endParaRPr lang="en-US" sz="2800" dirty="0" smtClean="0">
              <a:latin typeface="Verdana" pitchFamily="34" charset="0"/>
            </a:endParaRPr>
          </a:p>
        </p:txBody>
      </p:sp>
      <p:sp>
        <p:nvSpPr>
          <p:cNvPr id="56323" name="Rectangle 3"/>
          <p:cNvSpPr>
            <a:spLocks noGrp="1" noChangeArrowheads="1"/>
          </p:cNvSpPr>
          <p:nvPr>
            <p:ph type="body" idx="1"/>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48315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1150938" y="1052513"/>
            <a:ext cx="7793037" cy="1800225"/>
          </a:xfrm>
        </p:spPr>
        <p:txBody>
          <a:bodyPr/>
          <a:lstStyle/>
          <a:p>
            <a:pPr algn="l" eaLnBrk="1" hangingPunct="1"/>
            <a:r>
              <a:rPr lang="en-GB" sz="2800" dirty="0" smtClean="0">
                <a:latin typeface="Verdana" pitchFamily="34" charset="0"/>
              </a:rPr>
              <a:t>How do you </a:t>
            </a:r>
            <a:r>
              <a:rPr lang="en-GB" sz="2800" b="1" dirty="0" smtClean="0">
                <a:latin typeface="Verdana" pitchFamily="34" charset="0"/>
              </a:rPr>
              <a:t>use</a:t>
            </a:r>
            <a:r>
              <a:rPr lang="en-GB" sz="2800" dirty="0" smtClean="0">
                <a:latin typeface="Verdana" pitchFamily="34" charset="0"/>
              </a:rPr>
              <a:t> the financial information you produce?</a:t>
            </a:r>
            <a:endParaRPr lang="en-US" sz="2800" dirty="0" smtClean="0">
              <a:latin typeface="Verdana" pitchFamily="34" charset="0"/>
            </a:endParaRPr>
          </a:p>
        </p:txBody>
      </p:sp>
      <p:sp>
        <p:nvSpPr>
          <p:cNvPr id="57347"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553581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50938" y="1989138"/>
            <a:ext cx="7793037" cy="1655762"/>
          </a:xfrm>
        </p:spPr>
        <p:txBody>
          <a:bodyPr/>
          <a:lstStyle/>
          <a:p>
            <a:pPr algn="l" eaLnBrk="1" hangingPunct="1"/>
            <a:r>
              <a:rPr lang="en-GB" sz="2800" dirty="0" smtClean="0">
                <a:latin typeface="Verdana" pitchFamily="34" charset="0"/>
              </a:rPr>
              <a:t>In a law firm what needs to be measured</a:t>
            </a:r>
            <a:br>
              <a:rPr lang="en-GB" sz="2800" dirty="0" smtClean="0">
                <a:latin typeface="Verdana" pitchFamily="34" charset="0"/>
              </a:rPr>
            </a:br>
            <a:r>
              <a:rPr lang="en-GB" sz="2800" dirty="0" smtClean="0">
                <a:latin typeface="Verdana" pitchFamily="34" charset="0"/>
              </a:rPr>
              <a:t/>
            </a:r>
            <a:br>
              <a:rPr lang="en-GB" sz="2800" dirty="0" smtClean="0">
                <a:latin typeface="Verdana" pitchFamily="34" charset="0"/>
              </a:rPr>
            </a:br>
            <a:r>
              <a:rPr lang="en-GB" sz="2800" dirty="0" smtClean="0">
                <a:latin typeface="Verdana" pitchFamily="34" charset="0"/>
              </a:rPr>
              <a:t>- and why?</a:t>
            </a:r>
            <a:endParaRPr lang="en-US" sz="2800" dirty="0" smtClean="0">
              <a:latin typeface="Verdana" pitchFamily="34" charset="0"/>
            </a:endParaRPr>
          </a:p>
        </p:txBody>
      </p:sp>
      <p:sp>
        <p:nvSpPr>
          <p:cNvPr id="59395" name="Rectangle 3"/>
          <p:cNvSpPr>
            <a:spLocks noGrp="1" noChangeArrowheads="1"/>
          </p:cNvSpPr>
          <p:nvPr>
            <p:ph type="body" idx="1"/>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2649008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150938" y="214313"/>
            <a:ext cx="7793037" cy="4727575"/>
          </a:xfrm>
        </p:spPr>
        <p:txBody>
          <a:bodyPr/>
          <a:lstStyle/>
          <a:p>
            <a:pPr algn="l" eaLnBrk="1" hangingPunct="1">
              <a:buFont typeface="Wingdings" pitchFamily="2" charset="2"/>
              <a:buNone/>
            </a:pPr>
            <a:r>
              <a:rPr lang="en-GB" sz="2800" dirty="0" smtClean="0">
                <a:latin typeface="Verdana" pitchFamily="34" charset="0"/>
              </a:rPr>
              <a:t>Examples of </a:t>
            </a:r>
            <a:r>
              <a:rPr lang="en-GB" sz="2800" b="1" dirty="0" smtClean="0">
                <a:latin typeface="Verdana" pitchFamily="34" charset="0"/>
              </a:rPr>
              <a:t>what matters</a:t>
            </a: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-How can we measure the financial performance  </a:t>
            </a:r>
            <a:br>
              <a:rPr lang="en-GB" sz="2000" dirty="0" smtClean="0">
                <a:latin typeface="Verdana" pitchFamily="34" charset="0"/>
              </a:rPr>
            </a:br>
            <a:r>
              <a:rPr lang="en-GB" sz="2000" dirty="0" smtClean="0">
                <a:latin typeface="Verdana" pitchFamily="34" charset="0"/>
              </a:rPr>
              <a:t> of each part of our firm?</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-How profitable / loss making are each of our clients?</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-Which parts of our firm generate good cash flow </a:t>
            </a:r>
            <a:br>
              <a:rPr lang="en-GB" sz="2000" dirty="0" smtClean="0">
                <a:latin typeface="Verdana" pitchFamily="34" charset="0"/>
              </a:rPr>
            </a:br>
            <a:r>
              <a:rPr lang="en-GB" sz="2000" dirty="0" smtClean="0">
                <a:latin typeface="Verdana" pitchFamily="34" charset="0"/>
              </a:rPr>
              <a:t> or soak up cash?</a:t>
            </a:r>
            <a:r>
              <a:rPr lang="en-GB" sz="2800" dirty="0" smtClean="0">
                <a:latin typeface="Verdana" pitchFamily="34" charset="0"/>
              </a:rPr>
              <a:t> </a:t>
            </a:r>
            <a:br>
              <a:rPr lang="en-GB" sz="2800" dirty="0" smtClean="0">
                <a:latin typeface="Verdana" pitchFamily="34" charset="0"/>
              </a:rPr>
            </a:br>
            <a:endParaRPr lang="en-US" sz="2800" dirty="0" smtClean="0">
              <a:latin typeface="Verdana" pitchFamily="34" charset="0"/>
            </a:endParaRPr>
          </a:p>
        </p:txBody>
      </p:sp>
      <p:sp>
        <p:nvSpPr>
          <p:cNvPr id="60419"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3795377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50938" y="214313"/>
            <a:ext cx="7793037" cy="4151312"/>
          </a:xfrm>
        </p:spPr>
        <p:txBody>
          <a:bodyPr/>
          <a:lstStyle/>
          <a:p>
            <a:pPr algn="l" eaLnBrk="1" hangingPunct="1"/>
            <a:r>
              <a:rPr lang="en-GB" sz="2400" dirty="0" smtClean="0">
                <a:latin typeface="Verdana" pitchFamily="34" charset="0"/>
              </a:rPr>
              <a:t>Do you / your people use everything you measure / report? </a:t>
            </a:r>
            <a:br>
              <a:rPr lang="en-GB" sz="2400" dirty="0" smtClean="0">
                <a:latin typeface="Verdana" pitchFamily="34" charset="0"/>
              </a:rPr>
            </a:br>
            <a:r>
              <a:rPr lang="en-GB" sz="2400" dirty="0" smtClean="0">
                <a:latin typeface="Verdana" pitchFamily="34" charset="0"/>
              </a:rPr>
              <a:t/>
            </a:r>
            <a:br>
              <a:rPr lang="en-GB" sz="2400" dirty="0" smtClean="0">
                <a:latin typeface="Verdana" pitchFamily="34" charset="0"/>
              </a:rPr>
            </a:br>
            <a:r>
              <a:rPr lang="en-GB" sz="2400" dirty="0" smtClean="0">
                <a:latin typeface="Verdana" pitchFamily="34" charset="0"/>
              </a:rPr>
              <a:t>If not – why do you measure it / report it?</a:t>
            </a:r>
            <a:endParaRPr lang="en-US" sz="2400" dirty="0" smtClean="0">
              <a:latin typeface="Verdana" pitchFamily="34" charset="0"/>
            </a:endParaRPr>
          </a:p>
        </p:txBody>
      </p:sp>
      <p:sp>
        <p:nvSpPr>
          <p:cNvPr id="63491" name="Rectangle 3"/>
          <p:cNvSpPr>
            <a:spLocks noGrp="1" noChangeArrowheads="1"/>
          </p:cNvSpPr>
          <p:nvPr>
            <p:ph type="body" idx="1"/>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052968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1150938" y="908050"/>
            <a:ext cx="7793037" cy="2808288"/>
          </a:xfrm>
        </p:spPr>
        <p:txBody>
          <a:bodyPr/>
          <a:lstStyle/>
          <a:p>
            <a:pPr algn="l" eaLnBrk="1" hangingPunct="1"/>
            <a:r>
              <a:rPr lang="en-GB" sz="2800" b="1" dirty="0" smtClean="0">
                <a:latin typeface="Verdana" pitchFamily="34" charset="0"/>
              </a:rPr>
              <a:t>Is there anything you should measure which you do not currently measure and report on? </a:t>
            </a:r>
            <a:endParaRPr lang="en-US" sz="2800" b="1" dirty="0" smtClean="0">
              <a:latin typeface="Verdana" pitchFamily="34" charset="0"/>
            </a:endParaRPr>
          </a:p>
        </p:txBody>
      </p:sp>
      <p:sp>
        <p:nvSpPr>
          <p:cNvPr id="64515"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760573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1150938" y="908050"/>
            <a:ext cx="7793037" cy="2736850"/>
          </a:xfrm>
        </p:spPr>
        <p:txBody>
          <a:bodyPr/>
          <a:lstStyle/>
          <a:p>
            <a:pPr algn="l" eaLnBrk="1" hangingPunct="1"/>
            <a:r>
              <a:rPr lang="en-GB" sz="2800" b="1" dirty="0" smtClean="0">
                <a:latin typeface="Verdana" pitchFamily="34" charset="0"/>
              </a:rPr>
              <a:t>Your key performance indicators?</a:t>
            </a:r>
            <a:r>
              <a:rPr lang="en-GB" sz="2800" dirty="0" smtClean="0">
                <a:latin typeface="Verdana" pitchFamily="34" charset="0"/>
              </a:rPr>
              <a:t/>
            </a:r>
            <a:br>
              <a:rPr lang="en-GB" sz="2800" dirty="0" smtClean="0">
                <a:latin typeface="Verdana" pitchFamily="34" charset="0"/>
              </a:rPr>
            </a:br>
            <a:endParaRPr lang="en-US" sz="2800" dirty="0" smtClean="0">
              <a:solidFill>
                <a:schemeClr val="hlink"/>
              </a:solidFill>
              <a:latin typeface="Verdana" pitchFamily="34" charset="0"/>
            </a:endParaRPr>
          </a:p>
        </p:txBody>
      </p:sp>
      <p:sp>
        <p:nvSpPr>
          <p:cNvPr id="65539"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330127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eaLnBrk="1" hangingPunct="1"/>
            <a:r>
              <a:rPr lang="en-GB" sz="2800" b="1" dirty="0" smtClean="0"/>
              <a:t>Test your KPIs</a:t>
            </a:r>
            <a:endParaRPr lang="en-US" sz="2800" b="1" dirty="0" smtClean="0"/>
          </a:p>
        </p:txBody>
      </p:sp>
      <p:sp>
        <p:nvSpPr>
          <p:cNvPr id="66563" name="Rectangle 3"/>
          <p:cNvSpPr>
            <a:spLocks noGrp="1" noChangeArrowheads="1"/>
          </p:cNvSpPr>
          <p:nvPr>
            <p:ph type="body" idx="1"/>
          </p:nvPr>
        </p:nvSpPr>
        <p:spPr>
          <a:xfrm>
            <a:off x="457200" y="2133600"/>
            <a:ext cx="8229600" cy="4319588"/>
          </a:xfrm>
        </p:spPr>
        <p:txBody>
          <a:bodyPr/>
          <a:lstStyle/>
          <a:p>
            <a:pPr eaLnBrk="1" hangingPunct="1">
              <a:lnSpc>
                <a:spcPct val="80000"/>
              </a:lnSpc>
            </a:pPr>
            <a:endParaRPr lang="en-GB" sz="2000" dirty="0" smtClean="0">
              <a:solidFill>
                <a:schemeClr val="tx2"/>
              </a:solidFill>
              <a:latin typeface="Verdana" pitchFamily="34" charset="0"/>
            </a:endParaRPr>
          </a:p>
          <a:p>
            <a:pPr eaLnBrk="1" hangingPunct="1">
              <a:lnSpc>
                <a:spcPct val="80000"/>
              </a:lnSpc>
            </a:pPr>
            <a:r>
              <a:rPr lang="en-GB" sz="2000" dirty="0" smtClean="0">
                <a:latin typeface="Verdana" pitchFamily="34" charset="0"/>
              </a:rPr>
              <a:t>Why do we produce this information?</a:t>
            </a:r>
          </a:p>
          <a:p>
            <a:pPr eaLnBrk="1" hangingPunct="1">
              <a:lnSpc>
                <a:spcPct val="80000"/>
              </a:lnSpc>
            </a:pPr>
            <a:r>
              <a:rPr lang="en-GB" sz="2000" dirty="0" smtClean="0">
                <a:latin typeface="Verdana" pitchFamily="34" charset="0"/>
              </a:rPr>
              <a:t>Does it tell us what we need to know about our business?</a:t>
            </a:r>
          </a:p>
          <a:p>
            <a:pPr eaLnBrk="1" hangingPunct="1">
              <a:lnSpc>
                <a:spcPct val="80000"/>
              </a:lnSpc>
            </a:pPr>
            <a:r>
              <a:rPr lang="en-GB" sz="2000" dirty="0" smtClean="0">
                <a:latin typeface="Verdana" pitchFamily="34" charset="0"/>
              </a:rPr>
              <a:t>What does it not tell us about our business?</a:t>
            </a:r>
          </a:p>
          <a:p>
            <a:pPr eaLnBrk="1" hangingPunct="1">
              <a:lnSpc>
                <a:spcPct val="80000"/>
              </a:lnSpc>
            </a:pPr>
            <a:r>
              <a:rPr lang="en-GB" sz="2000" dirty="0" smtClean="0">
                <a:latin typeface="Verdana" pitchFamily="34" charset="0"/>
              </a:rPr>
              <a:t>Do we ever use this information?</a:t>
            </a:r>
          </a:p>
          <a:p>
            <a:pPr eaLnBrk="1" hangingPunct="1">
              <a:lnSpc>
                <a:spcPct val="80000"/>
              </a:lnSpc>
            </a:pPr>
            <a:r>
              <a:rPr lang="en-GB" sz="2000" dirty="0" smtClean="0">
                <a:latin typeface="Verdana" pitchFamily="34" charset="0"/>
              </a:rPr>
              <a:t>If not then why do we produce it?</a:t>
            </a:r>
          </a:p>
          <a:p>
            <a:pPr eaLnBrk="1" hangingPunct="1">
              <a:lnSpc>
                <a:spcPct val="80000"/>
              </a:lnSpc>
              <a:buFont typeface="Wingdings" pitchFamily="2" charset="2"/>
              <a:buNone/>
            </a:pPr>
            <a:endParaRPr lang="en-GB" sz="2000" dirty="0" smtClean="0">
              <a:solidFill>
                <a:schemeClr val="tx2"/>
              </a:solidFill>
              <a:latin typeface="Verdana" pitchFamily="34" charset="0"/>
            </a:endParaRPr>
          </a:p>
          <a:p>
            <a:pPr eaLnBrk="1" hangingPunct="1">
              <a:lnSpc>
                <a:spcPct val="80000"/>
              </a:lnSpc>
              <a:buFont typeface="Wingdings" pitchFamily="2" charset="2"/>
              <a:buNone/>
            </a:pPr>
            <a:endParaRPr lang="en-GB" sz="2000" dirty="0" smtClean="0">
              <a:solidFill>
                <a:schemeClr val="tx2"/>
              </a:solidFill>
              <a:latin typeface="Verdana" pitchFamily="34" charset="0"/>
            </a:endParaRPr>
          </a:p>
          <a:p>
            <a:pPr eaLnBrk="1" hangingPunct="1">
              <a:lnSpc>
                <a:spcPct val="80000"/>
              </a:lnSpc>
              <a:buFont typeface="Wingdings" pitchFamily="2" charset="2"/>
              <a:buNone/>
            </a:pPr>
            <a:endParaRPr lang="en-GB" sz="2000" dirty="0" smtClean="0">
              <a:solidFill>
                <a:schemeClr val="tx2"/>
              </a:solidFill>
              <a:latin typeface="Verdana" pitchFamily="34" charset="0"/>
            </a:endParaRPr>
          </a:p>
          <a:p>
            <a:pPr eaLnBrk="1" hangingPunct="1">
              <a:lnSpc>
                <a:spcPct val="80000"/>
              </a:lnSpc>
              <a:buFont typeface="Wingdings" pitchFamily="2" charset="2"/>
              <a:buNone/>
            </a:pPr>
            <a:endParaRPr lang="en-GB" sz="2000" dirty="0" smtClean="0">
              <a:solidFill>
                <a:schemeClr val="tx2"/>
              </a:solidFill>
              <a:latin typeface="Verdana" pitchFamily="34" charset="0"/>
            </a:endParaRPr>
          </a:p>
          <a:p>
            <a:pPr algn="ctr" eaLnBrk="1" hangingPunct="1">
              <a:lnSpc>
                <a:spcPct val="80000"/>
              </a:lnSpc>
              <a:buFont typeface="Wingdings" pitchFamily="2" charset="2"/>
              <a:buNone/>
            </a:pPr>
            <a:endParaRPr lang="en-GB" sz="1000" b="1" dirty="0" smtClean="0">
              <a:solidFill>
                <a:srgbClr val="4D4D4D"/>
              </a:solidFill>
              <a:latin typeface="Verdana" pitchFamily="34" charset="0"/>
            </a:endParaRPr>
          </a:p>
          <a:p>
            <a:pPr algn="ctr" eaLnBrk="1" hangingPunct="1">
              <a:lnSpc>
                <a:spcPct val="80000"/>
              </a:lnSpc>
              <a:buFont typeface="Wingdings" pitchFamily="2" charset="2"/>
              <a:buNone/>
            </a:pPr>
            <a:endParaRPr lang="en-GB" sz="1000" b="1" dirty="0" smtClean="0">
              <a:solidFill>
                <a:srgbClr val="4D4D4D"/>
              </a:solidFill>
              <a:latin typeface="Verdana" pitchFamily="34" charset="0"/>
            </a:endParaRPr>
          </a:p>
          <a:p>
            <a:pPr algn="ctr" eaLnBrk="1" hangingPunct="1">
              <a:lnSpc>
                <a:spcPct val="80000"/>
              </a:lnSpc>
              <a:buFont typeface="Wingdings" pitchFamily="2" charset="2"/>
              <a:buNone/>
            </a:pPr>
            <a:r>
              <a:rPr lang="en-GB" sz="1000" b="1" dirty="0" smtClean="0">
                <a:solidFill>
                  <a:srgbClr val="4D4D4D"/>
                </a:solidFill>
                <a:latin typeface="Verdana" pitchFamily="34" charset="0"/>
              </a:rPr>
              <a:t>PETER SCOTT CONSULTING</a:t>
            </a:r>
            <a:endParaRPr lang="en-US" sz="1000" b="1" dirty="0" smtClean="0">
              <a:solidFill>
                <a:srgbClr val="4D4D4D"/>
              </a:solidFill>
              <a:latin typeface="Verdana" pitchFamily="34" charset="0"/>
            </a:endParaRPr>
          </a:p>
          <a:p>
            <a:pPr eaLnBrk="1" hangingPunct="1">
              <a:lnSpc>
                <a:spcPct val="80000"/>
              </a:lnSpc>
              <a:buFont typeface="Wingdings" pitchFamily="2" charset="2"/>
              <a:buNone/>
            </a:pPr>
            <a:endParaRPr lang="en-US" sz="1000" b="1" dirty="0" smtClean="0">
              <a:solidFill>
                <a:srgbClr val="4D4D4D"/>
              </a:solidFill>
              <a:latin typeface="Verdana" pitchFamily="34" charset="0"/>
            </a:endParaRPr>
          </a:p>
        </p:txBody>
      </p:sp>
    </p:spTree>
    <p:extLst>
      <p:ext uri="{BB962C8B-B14F-4D97-AF65-F5344CB8AC3E}">
        <p14:creationId xmlns:p14="http://schemas.microsoft.com/office/powerpoint/2010/main" val="382044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algn="l"/>
            <a:r>
              <a:rPr lang="en-GB" sz="2800" dirty="0" smtClean="0"/>
              <a:t>1. Understanding the requirements of the Code of Conduct regarding financial stability</a:t>
            </a:r>
            <a:br>
              <a:rPr lang="en-GB" sz="2800" dirty="0" smtClean="0"/>
            </a:br>
            <a:r>
              <a:rPr lang="en-GB" sz="2800" dirty="0"/>
              <a:t/>
            </a:r>
            <a:br>
              <a:rPr lang="en-GB" sz="2800" dirty="0"/>
            </a:br>
            <a:r>
              <a:rPr lang="en-GB" sz="2800" dirty="0" smtClean="0"/>
              <a:t>Good financial management has for the first time become a compliance requirement</a:t>
            </a:r>
            <a:endParaRPr lang="en-GB" sz="2800" dirty="0"/>
          </a:p>
        </p:txBody>
      </p:sp>
      <p:sp>
        <p:nvSpPr>
          <p:cNvPr id="3" name="Content Placeholder 2"/>
          <p:cNvSpPr>
            <a:spLocks noGrp="1"/>
          </p:cNvSpPr>
          <p:nvPr>
            <p:ph idx="1"/>
          </p:nvPr>
        </p:nvSpPr>
        <p:spPr>
          <a:xfrm>
            <a:off x="395536" y="6021288"/>
            <a:ext cx="8229600" cy="432048"/>
          </a:xfrm>
        </p:spPr>
        <p:txBody>
          <a:bodyPr>
            <a:normAutofit/>
          </a:bodyPr>
          <a:lstStyle/>
          <a:p>
            <a:pPr marL="0" indent="0" algn="ctr">
              <a:buNone/>
            </a:pPr>
            <a:r>
              <a:rPr lang="en-US" sz="1800" dirty="0">
                <a:solidFill>
                  <a:schemeClr val="tx2"/>
                </a:solidFill>
              </a:rPr>
              <a:t>PETER SCOTT CONSULTING</a:t>
            </a:r>
          </a:p>
        </p:txBody>
      </p:sp>
    </p:spTree>
    <p:extLst>
      <p:ext uri="{BB962C8B-B14F-4D97-AF65-F5344CB8AC3E}">
        <p14:creationId xmlns:p14="http://schemas.microsoft.com/office/powerpoint/2010/main" val="2381219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1150938" y="981075"/>
            <a:ext cx="7793037" cy="3743325"/>
          </a:xfrm>
        </p:spPr>
        <p:txBody>
          <a:bodyPr/>
          <a:lstStyle/>
          <a:p>
            <a:pPr algn="l" eaLnBrk="1" hangingPunct="1"/>
            <a:r>
              <a:rPr lang="en-GB" sz="2800" b="1" dirty="0" smtClean="0">
                <a:latin typeface="Verdana" pitchFamily="34" charset="0"/>
              </a:rPr>
              <a:t>Real time or historical information?</a:t>
            </a:r>
            <a:r>
              <a:rPr lang="en-GB" sz="2800" dirty="0" smtClean="0">
                <a:latin typeface="Verdana" pitchFamily="34" charset="0"/>
              </a:rPr>
              <a:t/>
            </a:r>
            <a:br>
              <a:rPr lang="en-GB" sz="2800" dirty="0" smtClean="0">
                <a:latin typeface="Verdana" pitchFamily="34" charset="0"/>
              </a:rPr>
            </a:br>
            <a:r>
              <a:rPr lang="en-GB" sz="2800" dirty="0" smtClean="0">
                <a:latin typeface="Verdana" pitchFamily="34" charset="0"/>
              </a:rPr>
              <a:t/>
            </a:r>
            <a:br>
              <a:rPr lang="en-GB" sz="2800" dirty="0" smtClean="0">
                <a:latin typeface="Verdana" pitchFamily="34" charset="0"/>
              </a:rPr>
            </a:br>
            <a:r>
              <a:rPr lang="en-GB" sz="2000" dirty="0" smtClean="0">
                <a:latin typeface="Verdana" pitchFamily="34" charset="0"/>
              </a:rPr>
              <a:t>For example</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billings</a:t>
            </a:r>
            <a:br>
              <a:rPr lang="en-GB" sz="2000" dirty="0" smtClean="0">
                <a:latin typeface="Verdana" pitchFamily="34" charset="0"/>
              </a:rPr>
            </a:br>
            <a:r>
              <a:rPr lang="en-GB" sz="2000" dirty="0" smtClean="0">
                <a:latin typeface="Verdana" pitchFamily="34" charset="0"/>
              </a:rPr>
              <a:t/>
            </a:r>
            <a:br>
              <a:rPr lang="en-GB" sz="2000" dirty="0" smtClean="0">
                <a:latin typeface="Verdana" pitchFamily="34" charset="0"/>
              </a:rPr>
            </a:br>
            <a:r>
              <a:rPr lang="en-GB" sz="2000" dirty="0" smtClean="0">
                <a:latin typeface="Verdana" pitchFamily="34" charset="0"/>
              </a:rPr>
              <a:t>- input</a:t>
            </a:r>
            <a:endParaRPr lang="en-US" sz="2000" dirty="0" smtClean="0">
              <a:latin typeface="Verdana" pitchFamily="34" charset="0"/>
            </a:endParaRPr>
          </a:p>
        </p:txBody>
      </p:sp>
      <p:sp>
        <p:nvSpPr>
          <p:cNvPr id="67587"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987349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150938" y="1052513"/>
            <a:ext cx="7793037" cy="1800225"/>
          </a:xfrm>
        </p:spPr>
        <p:txBody>
          <a:bodyPr/>
          <a:lstStyle/>
          <a:p>
            <a:pPr algn="l" eaLnBrk="1" hangingPunct="1"/>
            <a:r>
              <a:rPr lang="en-GB" sz="2400" b="1" dirty="0" smtClean="0">
                <a:latin typeface="Verdana" pitchFamily="34" charset="0"/>
              </a:rPr>
              <a:t>Hard copy or available on line?</a:t>
            </a:r>
            <a:endParaRPr lang="en-US" sz="2400" b="1" dirty="0" smtClean="0">
              <a:latin typeface="Verdana" pitchFamily="34" charset="0"/>
            </a:endParaRPr>
          </a:p>
        </p:txBody>
      </p:sp>
      <p:sp>
        <p:nvSpPr>
          <p:cNvPr id="75779" name="Rectangle 3"/>
          <p:cNvSpPr>
            <a:spLocks noGrp="1" noChangeArrowheads="1"/>
          </p:cNvSpPr>
          <p:nvPr>
            <p:ph type="body" idx="1"/>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924756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1150938" y="214313"/>
            <a:ext cx="7793037" cy="4078287"/>
          </a:xfrm>
        </p:spPr>
        <p:txBody>
          <a:bodyPr/>
          <a:lstStyle/>
          <a:p>
            <a:pPr algn="l" eaLnBrk="1" hangingPunct="1"/>
            <a:r>
              <a:rPr lang="en-GB" sz="2400" dirty="0" smtClean="0">
                <a:latin typeface="Verdana" pitchFamily="34" charset="0"/>
              </a:rPr>
              <a:t/>
            </a:r>
            <a:br>
              <a:rPr lang="en-GB" sz="2400" dirty="0" smtClean="0">
                <a:latin typeface="Verdana" pitchFamily="34" charset="0"/>
              </a:rPr>
            </a:br>
            <a:r>
              <a:rPr lang="en-GB" sz="2400" dirty="0" smtClean="0">
                <a:latin typeface="Verdana" pitchFamily="34" charset="0"/>
              </a:rPr>
              <a:t/>
            </a:r>
            <a:br>
              <a:rPr lang="en-GB" sz="2400" dirty="0" smtClean="0">
                <a:latin typeface="Verdana" pitchFamily="34" charset="0"/>
              </a:rPr>
            </a:br>
            <a:r>
              <a:rPr lang="en-GB" sz="2400" dirty="0" smtClean="0">
                <a:latin typeface="Verdana" pitchFamily="34" charset="0"/>
              </a:rPr>
              <a:t/>
            </a:r>
            <a:br>
              <a:rPr lang="en-GB" sz="2400" dirty="0" smtClean="0">
                <a:latin typeface="Verdana" pitchFamily="34" charset="0"/>
              </a:rPr>
            </a:br>
            <a:r>
              <a:rPr lang="en-GB" sz="2400" b="1" dirty="0" smtClean="0">
                <a:latin typeface="Verdana" pitchFamily="34" charset="0"/>
              </a:rPr>
              <a:t>Frequency of reporting?</a:t>
            </a:r>
            <a:endParaRPr lang="en-US" sz="2400" b="1" dirty="0" smtClean="0">
              <a:latin typeface="Verdana" pitchFamily="34" charset="0"/>
            </a:endParaRPr>
          </a:p>
        </p:txBody>
      </p:sp>
      <p:sp>
        <p:nvSpPr>
          <p:cNvPr id="76803"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3407064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150938" y="836613"/>
            <a:ext cx="7793037" cy="2449512"/>
          </a:xfrm>
        </p:spPr>
        <p:txBody>
          <a:bodyPr/>
          <a:lstStyle/>
          <a:p>
            <a:pPr algn="l" eaLnBrk="1" hangingPunct="1"/>
            <a:r>
              <a:rPr lang="en-GB" sz="2400" b="1" dirty="0" smtClean="0">
                <a:solidFill>
                  <a:srgbClr val="FF0000"/>
                </a:solidFill>
                <a:latin typeface="Verdana" pitchFamily="34" charset="0"/>
              </a:rPr>
              <a:t>NB</a:t>
            </a:r>
            <a:r>
              <a:rPr lang="en-GB" sz="2400" b="1" dirty="0" smtClean="0">
                <a:latin typeface="Verdana" pitchFamily="34" charset="0"/>
              </a:rPr>
              <a:t> - inaccurate reports destroy credibility </a:t>
            </a:r>
            <a:endParaRPr lang="en-US" sz="2400" b="1" dirty="0" smtClean="0">
              <a:latin typeface="Verdana" pitchFamily="34" charset="0"/>
            </a:endParaRPr>
          </a:p>
        </p:txBody>
      </p:sp>
      <p:sp>
        <p:nvSpPr>
          <p:cNvPr id="77827" name="Rectangle 3"/>
          <p:cNvSpPr>
            <a:spLocks noGrp="1" noChangeArrowheads="1"/>
          </p:cNvSpPr>
          <p:nvPr>
            <p:ph type="body" idx="4294967295"/>
          </p:nvPr>
        </p:nvSpPr>
        <p:spPr>
          <a:xfrm>
            <a:off x="1182688" y="5876925"/>
            <a:ext cx="7772400" cy="255588"/>
          </a:xfrm>
        </p:spPr>
        <p:txBody>
          <a:bodyPr/>
          <a:lstStyle/>
          <a:p>
            <a:pPr algn="ctr" eaLnBrk="1" hangingPunct="1">
              <a:lnSpc>
                <a:spcPct val="80000"/>
              </a:lnSpc>
              <a:buFont typeface="Wingdings" pitchFamily="2" charset="2"/>
              <a:buNone/>
            </a:pPr>
            <a:r>
              <a:rPr lang="en-GB" sz="1000" b="1" smtClean="0">
                <a:solidFill>
                  <a:srgbClr val="4D4D4D"/>
                </a:solidFill>
                <a:latin typeface="Verdana" pitchFamily="34" charset="0"/>
              </a:rPr>
              <a:t>PETER SCOTT CONSULTING</a:t>
            </a:r>
            <a:endParaRPr lang="en-US" sz="1000" b="1" smtClean="0">
              <a:solidFill>
                <a:srgbClr val="4D4D4D"/>
              </a:solidFill>
              <a:latin typeface="Verdana" pitchFamily="34" charset="0"/>
            </a:endParaRPr>
          </a:p>
        </p:txBody>
      </p:sp>
    </p:spTree>
    <p:extLst>
      <p:ext uri="{BB962C8B-B14F-4D97-AF65-F5344CB8AC3E}">
        <p14:creationId xmlns:p14="http://schemas.microsoft.com/office/powerpoint/2010/main" val="14215239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62474"/>
          </a:xfrm>
        </p:spPr>
        <p:txBody>
          <a:bodyPr/>
          <a:lstStyle/>
          <a:p>
            <a:pPr algn="l"/>
            <a:r>
              <a:rPr lang="en-GB" dirty="0" smtClean="0"/>
              <a:t>Any questions?</a:t>
            </a:r>
            <a:endParaRPr lang="en-GB" dirty="0"/>
          </a:p>
        </p:txBody>
      </p:sp>
    </p:spTree>
    <p:extLst>
      <p:ext uri="{BB962C8B-B14F-4D97-AF65-F5344CB8AC3E}">
        <p14:creationId xmlns:p14="http://schemas.microsoft.com/office/powerpoint/2010/main" val="185821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195736" y="6381328"/>
            <a:ext cx="4104456" cy="340147"/>
          </a:xfrm>
          <a:ln>
            <a:noFill/>
          </a:ln>
        </p:spPr>
        <p:txBody>
          <a:bodyPr/>
          <a:lstStyle/>
          <a:p>
            <a:r>
              <a:rPr lang="en-US" sz="1800" dirty="0">
                <a:solidFill>
                  <a:schemeClr val="tx2"/>
                </a:solidFill>
              </a:rPr>
              <a:t>PETER SCOTT </a:t>
            </a:r>
            <a:r>
              <a:rPr lang="en-US" sz="1800" dirty="0" smtClean="0">
                <a:solidFill>
                  <a:schemeClr val="tx2"/>
                </a:solidFill>
              </a:rPr>
              <a:t>CONSULTING</a:t>
            </a:r>
            <a:endParaRPr lang="en-US" sz="1800" dirty="0">
              <a:solidFill>
                <a:schemeClr val="tx2"/>
              </a:solidFill>
            </a:endParaRPr>
          </a:p>
        </p:txBody>
      </p:sp>
      <p:sp>
        <p:nvSpPr>
          <p:cNvPr id="433154" name="Rectangle 2"/>
          <p:cNvSpPr>
            <a:spLocks noGrp="1" noChangeArrowheads="1"/>
          </p:cNvSpPr>
          <p:nvPr>
            <p:ph type="title"/>
          </p:nvPr>
        </p:nvSpPr>
        <p:spPr>
          <a:xfrm>
            <a:off x="539552" y="214313"/>
            <a:ext cx="8404423" cy="5446935"/>
          </a:xfrm>
        </p:spPr>
        <p:txBody>
          <a:bodyPr>
            <a:normAutofit/>
          </a:bodyPr>
          <a:lstStyle/>
          <a:p>
            <a:pPr algn="l"/>
            <a:r>
              <a:rPr lang="en-GB" sz="2800" b="1" dirty="0" smtClean="0">
                <a:latin typeface="Verdana" pitchFamily="34" charset="0"/>
              </a:rPr>
              <a:t>Outcome O (7.4) </a:t>
            </a:r>
            <a:r>
              <a:rPr lang="en-GB" sz="2800" dirty="0" smtClean="0">
                <a:latin typeface="Verdana" pitchFamily="34" charset="0"/>
              </a:rPr>
              <a:t>– Code of Conduct </a:t>
            </a:r>
            <a:r>
              <a:rPr lang="en-GB" sz="3600" i="1" dirty="0">
                <a:latin typeface="Verdana" pitchFamily="34" charset="0"/>
              </a:rPr>
              <a:t/>
            </a:r>
            <a:br>
              <a:rPr lang="en-GB" sz="3600" i="1" dirty="0">
                <a:latin typeface="Verdana" pitchFamily="34" charset="0"/>
              </a:rPr>
            </a:br>
            <a:r>
              <a:rPr lang="en-GB" sz="2400" dirty="0">
                <a:latin typeface="Verdana" pitchFamily="34" charset="0"/>
              </a:rPr>
              <a:t/>
            </a:r>
            <a:br>
              <a:rPr lang="en-GB" sz="2400" dirty="0">
                <a:latin typeface="Verdana" pitchFamily="34" charset="0"/>
              </a:rPr>
            </a:br>
            <a:r>
              <a:rPr lang="en-GB" sz="2400" i="1" dirty="0" smtClean="0">
                <a:latin typeface="Verdana" pitchFamily="34" charset="0"/>
              </a:rPr>
              <a:t/>
            </a:r>
            <a:br>
              <a:rPr lang="en-GB" sz="2400" i="1" dirty="0" smtClean="0">
                <a:latin typeface="Verdana" pitchFamily="34" charset="0"/>
              </a:rPr>
            </a:br>
            <a:r>
              <a:rPr lang="en-GB" sz="2000" i="1" dirty="0" smtClean="0">
                <a:latin typeface="Verdana" pitchFamily="34" charset="0"/>
              </a:rPr>
              <a:t>“you maintain systems and controls for monitoring the financial stability of your firm …</a:t>
            </a:r>
            <a:br>
              <a:rPr lang="en-GB" sz="2000" i="1" dirty="0" smtClean="0">
                <a:latin typeface="Verdana" pitchFamily="34" charset="0"/>
              </a:rPr>
            </a:br>
            <a:r>
              <a:rPr lang="en-GB" sz="2000" i="1" dirty="0" smtClean="0">
                <a:latin typeface="Verdana" pitchFamily="34" charset="0"/>
              </a:rPr>
              <a:t/>
            </a:r>
            <a:br>
              <a:rPr lang="en-GB" sz="2000" i="1" dirty="0" smtClean="0">
                <a:latin typeface="Verdana" pitchFamily="34" charset="0"/>
              </a:rPr>
            </a:br>
            <a:r>
              <a:rPr lang="en-GB" sz="2000" i="1" dirty="0" smtClean="0">
                <a:latin typeface="Verdana" pitchFamily="34" charset="0"/>
              </a:rPr>
              <a:t>and take steps to address issues identified” </a:t>
            </a:r>
            <a:r>
              <a:rPr lang="en-GB" sz="2400" i="1" dirty="0" smtClean="0">
                <a:latin typeface="Verdana" pitchFamily="34" charset="0"/>
              </a:rPr>
              <a:t/>
            </a:r>
            <a:br>
              <a:rPr lang="en-GB" sz="2400" i="1" dirty="0" smtClean="0">
                <a:latin typeface="Verdana" pitchFamily="34" charset="0"/>
              </a:rPr>
            </a:br>
            <a:r>
              <a:rPr lang="en-GB" sz="2400" dirty="0">
                <a:latin typeface="Verdana" pitchFamily="34" charset="0"/>
              </a:rPr>
              <a:t/>
            </a:r>
            <a:br>
              <a:rPr lang="en-GB" sz="2400" dirty="0">
                <a:latin typeface="Verdana" pitchFamily="34" charset="0"/>
              </a:rPr>
            </a:br>
            <a:r>
              <a:rPr lang="en-GB" sz="2400" dirty="0" smtClean="0">
                <a:latin typeface="Verdana" pitchFamily="34" charset="0"/>
              </a:rPr>
              <a:t/>
            </a:r>
            <a:br>
              <a:rPr lang="en-GB" sz="2400" dirty="0" smtClean="0">
                <a:latin typeface="Verdana" pitchFamily="34" charset="0"/>
              </a:rPr>
            </a:br>
            <a:r>
              <a:rPr lang="en-GB" sz="2000" dirty="0">
                <a:latin typeface="Verdana" pitchFamily="34" charset="0"/>
              </a:rPr>
              <a:t/>
            </a:r>
            <a:br>
              <a:rPr lang="en-GB" sz="2000" dirty="0">
                <a:latin typeface="Verdana" pitchFamily="34" charset="0"/>
              </a:rPr>
            </a:br>
            <a:r>
              <a:rPr lang="en-GB" sz="2000" dirty="0" smtClean="0">
                <a:latin typeface="Verdana" pitchFamily="34" charset="0"/>
              </a:rPr>
              <a:t>Do you have systems and controls for monitoring the financial stability of your firm? </a:t>
            </a:r>
            <a:r>
              <a:rPr lang="en-GB" sz="2400" dirty="0">
                <a:latin typeface="Verdana" pitchFamily="34" charset="0"/>
              </a:rPr>
              <a:t/>
            </a:r>
            <a:br>
              <a:rPr lang="en-GB" sz="2400" dirty="0">
                <a:latin typeface="Verdana" pitchFamily="34" charset="0"/>
              </a:rPr>
            </a:br>
            <a:endParaRPr lang="en-US" sz="2400" dirty="0">
              <a:latin typeface="Verdana" pitchFamily="34" charset="0"/>
            </a:endParaRPr>
          </a:p>
        </p:txBody>
      </p:sp>
    </p:spTree>
    <p:extLst>
      <p:ext uri="{BB962C8B-B14F-4D97-AF65-F5344CB8AC3E}">
        <p14:creationId xmlns:p14="http://schemas.microsoft.com/office/powerpoint/2010/main" val="277864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384002" name="Rectangle 2"/>
          <p:cNvSpPr>
            <a:spLocks noGrp="1" noChangeArrowheads="1"/>
          </p:cNvSpPr>
          <p:nvPr>
            <p:ph type="title"/>
          </p:nvPr>
        </p:nvSpPr>
        <p:spPr/>
        <p:txBody>
          <a:bodyPr>
            <a:normAutofit/>
          </a:bodyPr>
          <a:lstStyle/>
          <a:p>
            <a:pPr algn="l"/>
            <a:r>
              <a:rPr lang="en-US" sz="2400" dirty="0" smtClean="0">
                <a:latin typeface="Verdana" pitchFamily="34" charset="0"/>
              </a:rPr>
              <a:t>Acting in the following ways may tend to show that you have achieved these outcomes …</a:t>
            </a:r>
            <a:endParaRPr lang="en-US" sz="2400" dirty="0">
              <a:latin typeface="Verdana" pitchFamily="34" charset="0"/>
            </a:endParaRPr>
          </a:p>
        </p:txBody>
      </p:sp>
      <p:sp>
        <p:nvSpPr>
          <p:cNvPr id="384003" name="Rectangle 3"/>
          <p:cNvSpPr>
            <a:spLocks noGrp="1" noChangeArrowheads="1"/>
          </p:cNvSpPr>
          <p:nvPr>
            <p:ph type="body" idx="1"/>
          </p:nvPr>
        </p:nvSpPr>
        <p:spPr/>
        <p:txBody>
          <a:bodyPr/>
          <a:lstStyle/>
          <a:p>
            <a:pPr marL="0" indent="0">
              <a:buNone/>
            </a:pPr>
            <a:endParaRPr lang="en-GB" sz="2800" dirty="0">
              <a:latin typeface="Verdana" pitchFamily="34" charset="0"/>
            </a:endParaRPr>
          </a:p>
          <a:p>
            <a:pPr marL="0" indent="0">
              <a:buNone/>
            </a:pPr>
            <a:r>
              <a:rPr lang="en-GB" sz="2400" b="1" dirty="0" smtClean="0">
                <a:latin typeface="Verdana" pitchFamily="34" charset="0"/>
              </a:rPr>
              <a:t>IB (7.2) </a:t>
            </a:r>
            <a:r>
              <a:rPr lang="en-GB" sz="2400" dirty="0" smtClean="0">
                <a:latin typeface="Verdana" pitchFamily="34" charset="0"/>
              </a:rPr>
              <a:t>– controlling budgets, expenditure and cash flow</a:t>
            </a:r>
          </a:p>
          <a:p>
            <a:pPr marL="0" indent="0">
              <a:buNone/>
            </a:pPr>
            <a:endParaRPr lang="en-GB" sz="2400" dirty="0">
              <a:latin typeface="Verdana" pitchFamily="34" charset="0"/>
            </a:endParaRPr>
          </a:p>
          <a:p>
            <a:pPr marL="0" indent="0">
              <a:buNone/>
            </a:pPr>
            <a:r>
              <a:rPr lang="en-GB" sz="2400" b="1" dirty="0" smtClean="0">
                <a:latin typeface="Verdana" pitchFamily="34" charset="0"/>
              </a:rPr>
              <a:t>IB (7.3) </a:t>
            </a:r>
            <a:r>
              <a:rPr lang="en-GB" sz="2400" dirty="0" smtClean="0">
                <a:latin typeface="Verdana" pitchFamily="34" charset="0"/>
              </a:rPr>
              <a:t>– identifying and monitoring financial …. risks including ….credit risks and exposure … </a:t>
            </a:r>
            <a:endParaRPr lang="en-GB" sz="2400" dirty="0">
              <a:latin typeface="Verdana" pitchFamily="34" charset="0"/>
            </a:endParaRPr>
          </a:p>
        </p:txBody>
      </p:sp>
    </p:spTree>
    <p:extLst>
      <p:ext uri="{BB962C8B-B14F-4D97-AF65-F5344CB8AC3E}">
        <p14:creationId xmlns:p14="http://schemas.microsoft.com/office/powerpoint/2010/main" val="215742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
        <p:nvSpPr>
          <p:cNvPr id="385028" name="Rectangle 4"/>
          <p:cNvSpPr>
            <a:spLocks noGrp="1" noChangeArrowheads="1"/>
          </p:cNvSpPr>
          <p:nvPr>
            <p:ph type="title"/>
          </p:nvPr>
        </p:nvSpPr>
        <p:spPr>
          <a:xfrm>
            <a:off x="467544" y="214313"/>
            <a:ext cx="8476431" cy="3143250"/>
          </a:xfrm>
        </p:spPr>
        <p:txBody>
          <a:bodyPr>
            <a:normAutofit/>
          </a:bodyPr>
          <a:lstStyle/>
          <a:p>
            <a:pPr algn="l"/>
            <a:r>
              <a:rPr lang="en-US" sz="2800" b="1" dirty="0" smtClean="0">
                <a:latin typeface="Verdana" pitchFamily="34" charset="0"/>
                <a:ea typeface="Verdana" pitchFamily="34" charset="0"/>
                <a:cs typeface="Verdana" pitchFamily="34" charset="0"/>
              </a:rPr>
              <a:t/>
            </a:r>
            <a:br>
              <a:rPr lang="en-US" sz="2800" b="1" dirty="0" smtClean="0">
                <a:latin typeface="Verdana" pitchFamily="34" charset="0"/>
                <a:ea typeface="Verdana" pitchFamily="34" charset="0"/>
                <a:cs typeface="Verdana" pitchFamily="34" charset="0"/>
              </a:rPr>
            </a:br>
            <a:r>
              <a:rPr lang="en-US" sz="2800" b="1" dirty="0" smtClean="0">
                <a:latin typeface="Verdana" pitchFamily="34" charset="0"/>
                <a:ea typeface="Verdana" pitchFamily="34" charset="0"/>
                <a:cs typeface="Verdana" pitchFamily="34" charset="0"/>
              </a:rPr>
              <a:t>Outcome </a:t>
            </a:r>
            <a:r>
              <a:rPr lang="en-US" sz="2800" b="1" dirty="0">
                <a:latin typeface="Verdana" pitchFamily="34" charset="0"/>
                <a:ea typeface="Verdana" pitchFamily="34" charset="0"/>
                <a:cs typeface="Verdana" pitchFamily="34" charset="0"/>
              </a:rPr>
              <a:t>O (10.3)</a:t>
            </a:r>
            <a:r>
              <a:rPr lang="en-GB" sz="2800" dirty="0">
                <a:latin typeface="Verdana" pitchFamily="34" charset="0"/>
              </a:rPr>
              <a:t/>
            </a:r>
            <a:br>
              <a:rPr lang="en-GB" sz="2800" dirty="0">
                <a:latin typeface="Verdana" pitchFamily="34" charset="0"/>
              </a:rPr>
            </a:br>
            <a:r>
              <a:rPr lang="en-GB" sz="2800" dirty="0">
                <a:latin typeface="Verdana" pitchFamily="34" charset="0"/>
              </a:rPr>
              <a:t/>
            </a:r>
            <a:br>
              <a:rPr lang="en-GB" sz="2800" dirty="0">
                <a:latin typeface="Verdana" pitchFamily="34" charset="0"/>
              </a:rPr>
            </a:br>
            <a:r>
              <a:rPr lang="en-GB" sz="2800" dirty="0" smtClean="0">
                <a:latin typeface="Verdana" pitchFamily="34" charset="0"/>
              </a:rPr>
              <a:t/>
            </a:r>
            <a:br>
              <a:rPr lang="en-GB" sz="2800" dirty="0" smtClean="0">
                <a:latin typeface="Verdana" pitchFamily="34" charset="0"/>
              </a:rPr>
            </a:br>
            <a:r>
              <a:rPr lang="en-GB" sz="2400" i="1" dirty="0" smtClean="0">
                <a:latin typeface="Verdana" pitchFamily="34" charset="0"/>
              </a:rPr>
              <a:t>“</a:t>
            </a:r>
            <a:r>
              <a:rPr lang="en-GB" sz="2400" i="1" dirty="0">
                <a:latin typeface="Verdana" pitchFamily="34" charset="0"/>
              </a:rPr>
              <a:t>you must report to the SRA promptly any material changes to relevant information about you, including serious financial </a:t>
            </a:r>
            <a:r>
              <a:rPr lang="en-GB" sz="2400" i="1" dirty="0" smtClean="0">
                <a:latin typeface="Verdana" pitchFamily="34" charset="0"/>
              </a:rPr>
              <a:t>difficulty”</a:t>
            </a:r>
            <a:endParaRPr lang="en-US" sz="2400" i="1" dirty="0"/>
          </a:p>
        </p:txBody>
      </p:sp>
    </p:spTree>
    <p:extLst>
      <p:ext uri="{BB962C8B-B14F-4D97-AF65-F5344CB8AC3E}">
        <p14:creationId xmlns:p14="http://schemas.microsoft.com/office/powerpoint/2010/main" val="395551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t>‘material’?</a:t>
            </a:r>
            <a:endParaRPr lang="en-GB" sz="2400" b="1"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800" dirty="0" smtClean="0"/>
              <a:t>Guidance Notes to Rule 8  Authorisation Rules provide, in relation to a failure to comply:</a:t>
            </a:r>
          </a:p>
          <a:p>
            <a:pPr marL="0" indent="0">
              <a:buNone/>
            </a:pPr>
            <a:endParaRPr lang="en-GB" sz="1800" dirty="0" smtClean="0"/>
          </a:p>
          <a:p>
            <a:pPr marL="0" indent="0">
              <a:buNone/>
            </a:pPr>
            <a:r>
              <a:rPr lang="en-GB" sz="1800" dirty="0" smtClean="0"/>
              <a:t>(</a:t>
            </a:r>
            <a:r>
              <a:rPr lang="en-GB" sz="1800" dirty="0"/>
              <a:t>x) In considering whether a failure is “material” and therefore reportable, the</a:t>
            </a:r>
          </a:p>
          <a:p>
            <a:pPr marL="0" indent="0">
              <a:buNone/>
            </a:pPr>
            <a:r>
              <a:rPr lang="en-GB" sz="1800" dirty="0"/>
              <a:t>COLP or COFA, as appropriate, will need to take account of various factors,</a:t>
            </a:r>
          </a:p>
          <a:p>
            <a:pPr marL="0" indent="0">
              <a:buNone/>
            </a:pPr>
            <a:r>
              <a:rPr lang="en-GB" sz="1800" dirty="0"/>
              <a:t>such as:</a:t>
            </a:r>
          </a:p>
          <a:p>
            <a:pPr marL="0" indent="0">
              <a:buNone/>
            </a:pPr>
            <a:r>
              <a:rPr lang="en-GB" sz="1200" b="1" dirty="0"/>
              <a:t> </a:t>
            </a:r>
          </a:p>
          <a:p>
            <a:pPr marL="0" indent="0">
              <a:buNone/>
            </a:pPr>
            <a:r>
              <a:rPr lang="en-GB" sz="1800" b="1" dirty="0"/>
              <a:t>• the detriment, or risk of detriment, to clients</a:t>
            </a:r>
          </a:p>
          <a:p>
            <a:pPr marL="0" indent="0">
              <a:buNone/>
            </a:pPr>
            <a:r>
              <a:rPr lang="en-GB" sz="1800" b="1" dirty="0"/>
              <a:t>• the extent of any risk of loss of confidence in the firm or in the</a:t>
            </a:r>
          </a:p>
          <a:p>
            <a:pPr marL="0" indent="0">
              <a:buNone/>
            </a:pPr>
            <a:r>
              <a:rPr lang="en-GB" sz="1800" b="1" dirty="0"/>
              <a:t>provision of legal services</a:t>
            </a:r>
          </a:p>
          <a:p>
            <a:pPr marL="0" indent="0">
              <a:buNone/>
            </a:pPr>
            <a:r>
              <a:rPr lang="en-GB" sz="1800" b="1" dirty="0"/>
              <a:t>• the scale of the issue</a:t>
            </a:r>
          </a:p>
          <a:p>
            <a:pPr marL="0" indent="0">
              <a:buNone/>
            </a:pPr>
            <a:r>
              <a:rPr lang="en-GB" sz="1800" b="1" dirty="0"/>
              <a:t>• the overall impact on the firm, its clients and third parties.</a:t>
            </a:r>
          </a:p>
          <a:p>
            <a:pPr marL="0" indent="0">
              <a:buNone/>
            </a:pPr>
            <a:endParaRPr lang="en-GB" sz="1200" dirty="0" smtClean="0"/>
          </a:p>
          <a:p>
            <a:pPr marL="0" indent="0">
              <a:buNone/>
            </a:pPr>
            <a:endParaRPr lang="en-GB" sz="1600" dirty="0"/>
          </a:p>
          <a:p>
            <a:pPr marL="0" indent="0">
              <a:buNone/>
            </a:pPr>
            <a:endParaRPr lang="en-GB" sz="2000" dirty="0"/>
          </a:p>
        </p:txBody>
      </p:sp>
    </p:spTree>
    <p:extLst>
      <p:ext uri="{BB962C8B-B14F-4D97-AF65-F5344CB8AC3E}">
        <p14:creationId xmlns:p14="http://schemas.microsoft.com/office/powerpoint/2010/main" val="67756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434178" name="Rectangle 2"/>
          <p:cNvSpPr>
            <a:spLocks noGrp="1" noChangeArrowheads="1"/>
          </p:cNvSpPr>
          <p:nvPr>
            <p:ph type="title"/>
          </p:nvPr>
        </p:nvSpPr>
        <p:spPr>
          <a:xfrm>
            <a:off x="467544" y="188640"/>
            <a:ext cx="8476431" cy="864096"/>
          </a:xfrm>
        </p:spPr>
        <p:txBody>
          <a:bodyPr>
            <a:noAutofit/>
          </a:bodyPr>
          <a:lstStyle/>
          <a:p>
            <a:pPr algn="l"/>
            <a:r>
              <a:rPr lang="en-US" sz="2800" dirty="0" smtClean="0"/>
              <a:t>Acting in the following ways may tend to show that you have achieved these outcomes …</a:t>
            </a:r>
            <a:endParaRPr lang="en-US" sz="2800" dirty="0"/>
          </a:p>
        </p:txBody>
      </p:sp>
      <p:sp>
        <p:nvSpPr>
          <p:cNvPr id="434179" name="Rectangle 3"/>
          <p:cNvSpPr>
            <a:spLocks noGrp="1" noChangeArrowheads="1"/>
          </p:cNvSpPr>
          <p:nvPr>
            <p:ph type="body" idx="1"/>
          </p:nvPr>
        </p:nvSpPr>
        <p:spPr/>
        <p:txBody>
          <a:bodyPr>
            <a:normAutofit/>
          </a:bodyPr>
          <a:lstStyle/>
          <a:p>
            <a:pPr>
              <a:buFont typeface="Wingdings" pitchFamily="2" charset="2"/>
              <a:buNone/>
            </a:pPr>
            <a:r>
              <a:rPr lang="en-GB" sz="2000" b="1" dirty="0" smtClean="0">
                <a:latin typeface="Verdana" pitchFamily="34" charset="0"/>
              </a:rPr>
              <a:t>IB (10.2) </a:t>
            </a:r>
            <a:r>
              <a:rPr lang="en-GB" sz="2000" dirty="0" smtClean="0">
                <a:latin typeface="Verdana" pitchFamily="34" charset="0"/>
              </a:rPr>
              <a:t>– actively monitoring your financial stability and viability in order to identify and mitigate any risks to the public</a:t>
            </a:r>
          </a:p>
          <a:p>
            <a:pPr>
              <a:buFont typeface="Wingdings" pitchFamily="2" charset="2"/>
              <a:buNone/>
            </a:pPr>
            <a:r>
              <a:rPr lang="en-GB" sz="2000" b="1" dirty="0" smtClean="0">
                <a:latin typeface="Verdana" pitchFamily="34" charset="0"/>
              </a:rPr>
              <a:t>IB (10.3) </a:t>
            </a:r>
            <a:r>
              <a:rPr lang="en-GB" sz="2000" dirty="0" smtClean="0">
                <a:latin typeface="Verdana" pitchFamily="34" charset="0"/>
              </a:rPr>
              <a:t>– notifying the SRA promptly of any indicators of serious financial difficulty …..</a:t>
            </a:r>
          </a:p>
          <a:p>
            <a:pPr>
              <a:buFont typeface="Wingdings" pitchFamily="2" charset="2"/>
              <a:buNone/>
            </a:pPr>
            <a:r>
              <a:rPr lang="en-GB" sz="2000" b="1" dirty="0" smtClean="0">
                <a:latin typeface="Verdana" pitchFamily="34" charset="0"/>
              </a:rPr>
              <a:t>IB (10.4) </a:t>
            </a:r>
            <a:r>
              <a:rPr lang="en-GB" sz="2000" dirty="0" smtClean="0">
                <a:latin typeface="Verdana" pitchFamily="34" charset="0"/>
              </a:rPr>
              <a:t>– notifying the SRA promptly when you become aware that your business may not be financially viable to continue trading as a going concern …..</a:t>
            </a:r>
            <a:endParaRPr lang="en-GB" sz="2000" dirty="0">
              <a:latin typeface="Verdana" pitchFamily="34" charset="0"/>
            </a:endParaRPr>
          </a:p>
        </p:txBody>
      </p:sp>
    </p:spTree>
    <p:extLst>
      <p:ext uri="{BB962C8B-B14F-4D97-AF65-F5344CB8AC3E}">
        <p14:creationId xmlns:p14="http://schemas.microsoft.com/office/powerpoint/2010/main" val="2118898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112568"/>
          </a:xfrm>
        </p:spPr>
        <p:txBody>
          <a:bodyPr>
            <a:normAutofit/>
          </a:bodyPr>
          <a:lstStyle/>
          <a:p>
            <a:pPr algn="l"/>
            <a:r>
              <a:rPr lang="en-GB" sz="2400" b="1" dirty="0" smtClean="0"/>
              <a:t>Examples from the Indicative Behaviours which may mean you are not achieving the financial stability outcomes</a:t>
            </a:r>
            <a:r>
              <a:rPr lang="en-GB" sz="3200" dirty="0"/>
              <a:t/>
            </a:r>
            <a:br>
              <a:rPr lang="en-GB" sz="3200" dirty="0"/>
            </a:br>
            <a:r>
              <a:rPr lang="en-GB" sz="1600" dirty="0" smtClean="0"/>
              <a:t/>
            </a:r>
            <a:br>
              <a:rPr lang="en-GB" sz="1600" dirty="0" smtClean="0"/>
            </a:br>
            <a:r>
              <a:rPr lang="en-GB" sz="1600" dirty="0" smtClean="0"/>
              <a:t/>
            </a:r>
            <a:br>
              <a:rPr lang="en-GB" sz="1600" dirty="0" smtClean="0"/>
            </a:br>
            <a:r>
              <a:rPr lang="en-GB" sz="1600" dirty="0" smtClean="0"/>
              <a:t/>
            </a:r>
            <a:br>
              <a:rPr lang="en-GB" sz="1600" dirty="0" smtClean="0"/>
            </a:br>
            <a:r>
              <a:rPr lang="en-GB" sz="1600" b="1" dirty="0" smtClean="0">
                <a:latin typeface="Verdana" pitchFamily="34" charset="0"/>
              </a:rPr>
              <a:t>IB </a:t>
            </a:r>
            <a:r>
              <a:rPr lang="en-GB" sz="1600" b="1" dirty="0">
                <a:latin typeface="Verdana" pitchFamily="34" charset="0"/>
              </a:rPr>
              <a:t>(10.3) </a:t>
            </a:r>
            <a:r>
              <a:rPr lang="en-GB" sz="1600" dirty="0">
                <a:latin typeface="Verdana" pitchFamily="34" charset="0"/>
              </a:rPr>
              <a:t>– notifying the SRA promptly of any </a:t>
            </a:r>
            <a:r>
              <a:rPr lang="en-GB" sz="1600" dirty="0">
                <a:solidFill>
                  <a:srgbClr val="FF0000"/>
                </a:solidFill>
                <a:latin typeface="Verdana" pitchFamily="34" charset="0"/>
              </a:rPr>
              <a:t>indicators of </a:t>
            </a:r>
            <a:r>
              <a:rPr lang="en-GB" sz="1600" dirty="0" smtClean="0">
                <a:solidFill>
                  <a:srgbClr val="FF0000"/>
                </a:solidFill>
                <a:latin typeface="Verdana" pitchFamily="34" charset="0"/>
              </a:rPr>
              <a:t>serious</a:t>
            </a:r>
            <a:r>
              <a:rPr lang="en-GB" sz="1600" dirty="0">
                <a:solidFill>
                  <a:srgbClr val="FF0000"/>
                </a:solidFill>
                <a:latin typeface="Verdana" pitchFamily="34" charset="0"/>
              </a:rPr>
              <a:t> financial </a:t>
            </a:r>
            <a:r>
              <a:rPr lang="en-GB" sz="1600" dirty="0" smtClean="0">
                <a:solidFill>
                  <a:srgbClr val="FF0000"/>
                </a:solidFill>
                <a:latin typeface="Verdana" pitchFamily="34" charset="0"/>
              </a:rPr>
              <a:t>difficulty, such as inability to pay your professional indemnity insurance premium, or rent or salaries, or breach of bank covenants </a:t>
            </a:r>
            <a:r>
              <a:rPr lang="en-GB" sz="1600" dirty="0" smtClean="0">
                <a:latin typeface="Verdana" pitchFamily="34" charset="0"/>
              </a:rPr>
              <a:t/>
            </a:r>
            <a:br>
              <a:rPr lang="en-GB" sz="1600" dirty="0" smtClean="0">
                <a:latin typeface="Verdana" pitchFamily="34" charset="0"/>
              </a:rPr>
            </a:br>
            <a:r>
              <a:rPr lang="en-GB" sz="1600" dirty="0">
                <a:latin typeface="Verdana" pitchFamily="34" charset="0"/>
              </a:rPr>
              <a:t/>
            </a:r>
            <a:br>
              <a:rPr lang="en-GB" sz="1600" dirty="0">
                <a:latin typeface="Verdana" pitchFamily="34" charset="0"/>
              </a:rPr>
            </a:br>
            <a:r>
              <a:rPr lang="en-GB" sz="1600" dirty="0" smtClean="0">
                <a:latin typeface="Verdana" pitchFamily="34" charset="0"/>
              </a:rPr>
              <a:t/>
            </a:r>
            <a:br>
              <a:rPr lang="en-GB" sz="1600" dirty="0" smtClean="0">
                <a:latin typeface="Verdana" pitchFamily="34" charset="0"/>
              </a:rPr>
            </a:br>
            <a:r>
              <a:rPr lang="en-GB" sz="1600" dirty="0" smtClean="0">
                <a:latin typeface="Verdana" pitchFamily="34" charset="0"/>
              </a:rPr>
              <a:t/>
            </a:r>
            <a:br>
              <a:rPr lang="en-GB" sz="1600" dirty="0" smtClean="0">
                <a:latin typeface="Verdana" pitchFamily="34" charset="0"/>
              </a:rPr>
            </a:br>
            <a:r>
              <a:rPr lang="en-GB" sz="1600" b="1" dirty="0" smtClean="0">
                <a:latin typeface="Verdana" pitchFamily="34" charset="0"/>
              </a:rPr>
              <a:t>IB </a:t>
            </a:r>
            <a:r>
              <a:rPr lang="en-GB" sz="1600" b="1" dirty="0">
                <a:latin typeface="Verdana" pitchFamily="34" charset="0"/>
              </a:rPr>
              <a:t>(10.4) </a:t>
            </a:r>
            <a:r>
              <a:rPr lang="en-GB" sz="1600" dirty="0">
                <a:latin typeface="Verdana" pitchFamily="34" charset="0"/>
              </a:rPr>
              <a:t>– notifying the SRA promptly when you become aware that your business may not be financially viable to continue trading </a:t>
            </a:r>
            <a:r>
              <a:rPr lang="en-GB" sz="1600" b="1" dirty="0">
                <a:latin typeface="Verdana" pitchFamily="34" charset="0"/>
              </a:rPr>
              <a:t>as a going </a:t>
            </a:r>
            <a:r>
              <a:rPr lang="en-GB" sz="1600" b="1" dirty="0" smtClean="0">
                <a:latin typeface="Verdana" pitchFamily="34" charset="0"/>
              </a:rPr>
              <a:t>concern</a:t>
            </a:r>
            <a:r>
              <a:rPr lang="en-GB" sz="1600" dirty="0" smtClean="0">
                <a:latin typeface="Verdana" pitchFamily="34" charset="0"/>
              </a:rPr>
              <a:t>, for example because of </a:t>
            </a:r>
            <a:r>
              <a:rPr lang="en-GB" sz="1600" dirty="0" smtClean="0">
                <a:solidFill>
                  <a:srgbClr val="FF0000"/>
                </a:solidFill>
                <a:latin typeface="Verdana" pitchFamily="34" charset="0"/>
              </a:rPr>
              <a:t>difficult trading conditions, poor cash flow, increasing overheads, loss of managers or employees and / or loss of sources of revenue. </a:t>
            </a:r>
            <a:endParaRPr lang="en-GB" sz="1600" dirty="0">
              <a:solidFill>
                <a:srgbClr val="FF0000"/>
              </a:solidFill>
            </a:endParaRPr>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en-GB" dirty="0"/>
          </a:p>
        </p:txBody>
      </p:sp>
    </p:spTree>
    <p:extLst>
      <p:ext uri="{BB962C8B-B14F-4D97-AF65-F5344CB8AC3E}">
        <p14:creationId xmlns:p14="http://schemas.microsoft.com/office/powerpoint/2010/main" val="173766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1008</Words>
  <Application>Microsoft Office PowerPoint</Application>
  <PresentationFormat>On-screen Show (4:3)</PresentationFormat>
  <Paragraphs>136</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Measure what matters – to build stronger financial performance and to achieve financial stability under OFR</vt:lpstr>
      <vt:lpstr>The scope of our session today</vt:lpstr>
      <vt:lpstr>1. Understanding the requirements of the Code of Conduct regarding financial stability  Good financial management has for the first time become a compliance requirement</vt:lpstr>
      <vt:lpstr>Outcome O (7.4) – Code of Conduct    “you maintain systems and controls for monitoring the financial stability of your firm …  and take steps to address issues identified”     Do you have systems and controls for monitoring the financial stability of your firm?  </vt:lpstr>
      <vt:lpstr>Acting in the following ways may tend to show that you have achieved these outcomes …</vt:lpstr>
      <vt:lpstr> Outcome O (10.3)   “you must report to the SRA promptly any material changes to relevant information about you, including serious financial difficulty”</vt:lpstr>
      <vt:lpstr>‘material’?</vt:lpstr>
      <vt:lpstr>Acting in the following ways may tend to show that you have achieved these outcomes …</vt:lpstr>
      <vt:lpstr>Examples from the Indicative Behaviours which may mean you are not achieving the financial stability outcomes    IB (10.3) – notifying the SRA promptly of any indicators of serious financial difficulty, such as inability to pay your professional indemnity insurance premium, or rent or salaries, or breach of bank covenants     IB (10.4) – notifying the SRA promptly when you become aware that your business may not be financially viable to continue trading as a going concern, for example because of difficult trading conditions, poor cash flow, increasing overheads, loss of managers or employees and / or loss of sources of revenue. </vt:lpstr>
      <vt:lpstr>‘Going concern’?</vt:lpstr>
      <vt:lpstr>“Going concern” basis for an LLP or a company?</vt:lpstr>
      <vt:lpstr>Companies and LLPs?</vt:lpstr>
      <vt:lpstr>Take control of your cash management – to maintain financial stability</vt:lpstr>
      <vt:lpstr>2. Measure what matters</vt:lpstr>
      <vt:lpstr>Establish an ‘audit trail’</vt:lpstr>
      <vt:lpstr>What is the purpose of financial measurement and reporting?  </vt:lpstr>
      <vt:lpstr>To provide clear information to those  running the business to enable them to:    - Know what is happening / will happen in the business    - Make decisions based on sound knowledge   - Take effective action   </vt:lpstr>
      <vt:lpstr>Risk and Knowledge Management</vt:lpstr>
      <vt:lpstr>Financial measurement enables a business to manage performance</vt:lpstr>
      <vt:lpstr>Do your partners / other fee earners have financial knowledge gaps?  Do they understand why you provide them with financial reports?  Do they understand why you are asking them to take a certain action? </vt:lpstr>
      <vt:lpstr>What do you measure?  What do you report on?      Is your financial measurement and reporting helping or preventing you achieving your objectives?  </vt:lpstr>
      <vt:lpstr>Do you produce data or information?</vt:lpstr>
      <vt:lpstr>How do you use the financial information you produce?</vt:lpstr>
      <vt:lpstr>In a law firm what needs to be measured  - and why?</vt:lpstr>
      <vt:lpstr>Examples of what matters    -How can we measure the financial performance    of each part of our firm?  -How profitable / loss making are each of our clients?  -Which parts of our firm generate good cash flow   or soak up cash?  </vt:lpstr>
      <vt:lpstr>Do you / your people use everything you measure / report?   If not – why do you measure it / report it?</vt:lpstr>
      <vt:lpstr>Is there anything you should measure which you do not currently measure and report on? </vt:lpstr>
      <vt:lpstr>Your key performance indicators? </vt:lpstr>
      <vt:lpstr>Test your KPIs</vt:lpstr>
      <vt:lpstr>Real time or historical information?  For example  - billings  - input</vt:lpstr>
      <vt:lpstr>Hard copy or available on line?</vt:lpstr>
      <vt:lpstr>   Frequency of reporting?</vt:lpstr>
      <vt:lpstr>NB - inaccurate reports destroy credibility </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cp:lastModifiedBy>
  <cp:revision>5</cp:revision>
  <cp:lastPrinted>2012-11-14T10:51:40Z</cp:lastPrinted>
  <dcterms:created xsi:type="dcterms:W3CDTF">2012-11-14T10:48:23Z</dcterms:created>
  <dcterms:modified xsi:type="dcterms:W3CDTF">2012-11-14T11:09:16Z</dcterms:modified>
</cp:coreProperties>
</file>